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9" r:id="rId7"/>
    <p:sldId id="261" r:id="rId8"/>
    <p:sldId id="266" r:id="rId9"/>
    <p:sldId id="267" r:id="rId10"/>
    <p:sldId id="293" r:id="rId11"/>
    <p:sldId id="294" r:id="rId12"/>
    <p:sldId id="271" r:id="rId13"/>
    <p:sldId id="27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258" r:id="rId26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0ED843-C4F9-4078-A430-EB5132187A8D}" v="8" dt="2022-11-08T13:00:49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9" autoAdjust="0"/>
    <p:restoredTop sz="94660"/>
  </p:normalViewPr>
  <p:slideViewPr>
    <p:cSldViewPr>
      <p:cViewPr varScale="1">
        <p:scale>
          <a:sx n="118" d="100"/>
          <a:sy n="118" d="100"/>
        </p:scale>
        <p:origin x="110" y="4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>
        <c:manualLayout>
          <c:xMode val="edge"/>
          <c:yMode val="edge"/>
          <c:x val="0.36341799584423051"/>
          <c:y val="2.31482184681468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0828208630413615"/>
          <c:y val="0.16192941090385482"/>
          <c:w val="0.91407525681086832"/>
          <c:h val="0.44755048236140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Målt med NPI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'Ark1'!$A$2:$A$13</c:f>
              <c:strCache>
                <c:ptCount val="12"/>
                <c:pt idx="0">
                  <c:v>Vrangforstillinger</c:v>
                </c:pt>
                <c:pt idx="1">
                  <c:v>Hallusinasjoner</c:v>
                </c:pt>
                <c:pt idx="2">
                  <c:v>Agitasjon/aggresjon</c:v>
                </c:pt>
                <c:pt idx="3">
                  <c:v>Depresjon</c:v>
                </c:pt>
                <c:pt idx="4">
                  <c:v>Angst</c:v>
                </c:pt>
                <c:pt idx="5">
                  <c:v>Oppstemthet</c:v>
                </c:pt>
                <c:pt idx="6">
                  <c:v>Apati</c:v>
                </c:pt>
                <c:pt idx="7">
                  <c:v>Hemningsløshet</c:v>
                </c:pt>
                <c:pt idx="8">
                  <c:v>Irritabilitet</c:v>
                </c:pt>
                <c:pt idx="9">
                  <c:v>Motorisk uro</c:v>
                </c:pt>
                <c:pt idx="10">
                  <c:v>Nattlig atferd</c:v>
                </c:pt>
                <c:pt idx="11">
                  <c:v>Apetitt forstyrrelser</c:v>
                </c:pt>
              </c:strCache>
            </c:strRef>
          </c:cat>
          <c:val>
            <c:numRef>
              <c:f>'Ark1'!$B$2:$B$13</c:f>
              <c:numCache>
                <c:formatCode>General</c:formatCode>
                <c:ptCount val="12"/>
                <c:pt idx="0">
                  <c:v>17.100000000000001</c:v>
                </c:pt>
                <c:pt idx="1">
                  <c:v>6.2</c:v>
                </c:pt>
                <c:pt idx="2">
                  <c:v>17.2</c:v>
                </c:pt>
                <c:pt idx="3">
                  <c:v>23.7</c:v>
                </c:pt>
                <c:pt idx="4">
                  <c:v>21.8</c:v>
                </c:pt>
                <c:pt idx="5">
                  <c:v>4.3</c:v>
                </c:pt>
                <c:pt idx="6">
                  <c:v>21</c:v>
                </c:pt>
                <c:pt idx="7">
                  <c:v>14</c:v>
                </c:pt>
                <c:pt idx="8">
                  <c:v>16.7</c:v>
                </c:pt>
                <c:pt idx="9">
                  <c:v>15.6</c:v>
                </c:pt>
                <c:pt idx="10">
                  <c:v>17.100000000000001</c:v>
                </c:pt>
                <c:pt idx="1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B-457D-90D4-EF2E72D66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282408"/>
        <c:axId val="229282016"/>
      </c:barChart>
      <c:catAx>
        <c:axId val="229282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29282016"/>
        <c:crosses val="autoZero"/>
        <c:auto val="1"/>
        <c:lblAlgn val="ctr"/>
        <c:lblOffset val="100"/>
        <c:noMultiLvlLbl val="0"/>
      </c:catAx>
      <c:valAx>
        <c:axId val="229282016"/>
        <c:scaling>
          <c:orientation val="minMax"/>
          <c:max val="3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29282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2000"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A0ABC-6FC5-4278-8583-42D8D2F5ED1B}" type="datetimeFigureOut">
              <a:rPr lang="nb-NO" smtClean="0"/>
              <a:t>10.11.2022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12B96-B101-46E3-8C92-577601E3A6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1827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ACC9E-6563-427C-BA19-12EC3ADE16C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610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94" y="0"/>
            <a:ext cx="740664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1520" y="2139702"/>
            <a:ext cx="4176464" cy="648072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49040" y="2787774"/>
            <a:ext cx="4178862" cy="52119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Underskrift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29571"/>
            <a:ext cx="3168352" cy="41429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9571"/>
            <a:ext cx="1440159" cy="54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3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51520" y="3305176"/>
            <a:ext cx="864096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51520" y="2180035"/>
            <a:ext cx="864096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Underskrift</a:t>
            </a: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032448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724128" y="4767263"/>
            <a:ext cx="499338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6" name="Rett linje 15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3467" y="4631559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7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51520" y="1200151"/>
            <a:ext cx="424428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24428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104456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796136" y="4767263"/>
            <a:ext cx="432048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6" name="Bild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7" name="Rett linje 16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3467" y="4629841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25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51520" y="1151335"/>
            <a:ext cx="4245868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251520" y="1631156"/>
            <a:ext cx="424586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247454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24745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176464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868144" y="4767263"/>
            <a:ext cx="432048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8" name="Bild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9" name="Rett linje 18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3467" y="4629841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42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Overskrift</a:t>
            </a:r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248472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940152" y="4767263"/>
            <a:ext cx="432048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5" name="Rett linje 14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29841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09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104456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796136" y="4767263"/>
            <a:ext cx="504056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4" name="Rett linje 13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3467" y="4620605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0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51521" y="204787"/>
            <a:ext cx="321399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31743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51521" y="1076326"/>
            <a:ext cx="3213994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176464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868144" y="4767263"/>
            <a:ext cx="504056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6" name="Bild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7" name="Rett linje 16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20605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54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176464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868144" y="4767263"/>
            <a:ext cx="504056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6" name="Rett linje 15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20605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30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 hasCustomPrompt="1"/>
          </p:nvPr>
        </p:nvSpPr>
        <p:spPr>
          <a:xfrm>
            <a:off x="7884368" y="205979"/>
            <a:ext cx="1008112" cy="438864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251520" y="205979"/>
            <a:ext cx="7488832" cy="4388644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176464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868144" y="4767263"/>
            <a:ext cx="504056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6" name="Rett linje 15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20605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56" y="0"/>
            <a:ext cx="5503544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267744" y="2139702"/>
            <a:ext cx="4608512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266421" y="2787774"/>
            <a:ext cx="4611158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Underskrift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29571"/>
            <a:ext cx="3168352" cy="414293"/>
          </a:xfrm>
          <a:prstGeom prst="rect">
            <a:avLst/>
          </a:prstGeom>
        </p:spPr>
      </p:pic>
      <p:sp>
        <p:nvSpPr>
          <p:cNvPr id="6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2952328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716016" y="4767263"/>
            <a:ext cx="648072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d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59" y="4761913"/>
            <a:ext cx="2037321" cy="2664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36096" y="4620769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39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19113"/>
            <a:ext cx="8229600" cy="867966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491854"/>
            <a:ext cx="4038600" cy="310276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648200" y="1491854"/>
            <a:ext cx="4038600" cy="310276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D5F595F7-3901-4861-8B1E-2445DDFB9C37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681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3821142" cy="26105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508104" y="4775088"/>
            <a:ext cx="720080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8" name="Rett linje 17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15350"/>
            <a:ext cx="144487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0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2"/>
          <p:cNvSpPr>
            <a:spLocks noGrp="1"/>
          </p:cNvSpPr>
          <p:nvPr>
            <p:ph type="pic" idx="10"/>
          </p:nvPr>
        </p:nvSpPr>
        <p:spPr>
          <a:xfrm>
            <a:off x="0" y="987573"/>
            <a:ext cx="9144000" cy="415592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0" y="2859782"/>
            <a:ext cx="4140021" cy="648072"/>
          </a:xfrm>
          <a:solidFill>
            <a:srgbClr val="003283"/>
          </a:solidFill>
        </p:spPr>
        <p:txBody>
          <a:bodyPr lIns="43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-268" y="3507854"/>
            <a:ext cx="4140220" cy="521196"/>
          </a:xfrm>
          <a:solidFill>
            <a:srgbClr val="003283"/>
          </a:solidFill>
        </p:spPr>
        <p:txBody>
          <a:bodyPr lIns="432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Underskrift</a:t>
            </a: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29571"/>
            <a:ext cx="3168352" cy="41429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35896" y="339502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3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2"/>
          <p:cNvSpPr>
            <a:spLocks noGrp="1"/>
          </p:cNvSpPr>
          <p:nvPr>
            <p:ph type="pic" idx="10"/>
          </p:nvPr>
        </p:nvSpPr>
        <p:spPr>
          <a:xfrm>
            <a:off x="0" y="987573"/>
            <a:ext cx="9144000" cy="280831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29571"/>
            <a:ext cx="3168352" cy="414293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2267744" y="195486"/>
            <a:ext cx="244827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/>
          <p:cNvSpPr/>
          <p:nvPr userDrawn="1"/>
        </p:nvSpPr>
        <p:spPr>
          <a:xfrm>
            <a:off x="0" y="3795886"/>
            <a:ext cx="9144000" cy="1347614"/>
          </a:xfrm>
          <a:prstGeom prst="rect">
            <a:avLst/>
          </a:prstGeom>
          <a:solidFill>
            <a:srgbClr val="003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251520" y="4001601"/>
            <a:ext cx="5184576" cy="527632"/>
          </a:xfrm>
          <a:noFill/>
        </p:spPr>
        <p:txBody>
          <a:bodyPr lIns="9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1423" y="4523679"/>
            <a:ext cx="5184825" cy="424335"/>
          </a:xfrm>
          <a:noFill/>
        </p:spPr>
        <p:txBody>
          <a:bodyPr lIns="9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Underskrift</a:t>
            </a:r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3027" y="294448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51520" y="205979"/>
            <a:ext cx="5904656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200151"/>
            <a:ext cx="5904656" cy="33944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203543" cy="26105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868144" y="4767263"/>
            <a:ext cx="504056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8" name="Rett linje 17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2"/>
          <p:cNvSpPr>
            <a:spLocks noGrp="1"/>
          </p:cNvSpPr>
          <p:nvPr>
            <p:ph type="pic" idx="13"/>
          </p:nvPr>
        </p:nvSpPr>
        <p:spPr>
          <a:xfrm>
            <a:off x="6300192" y="1"/>
            <a:ext cx="2843808" cy="465998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15350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983919" y="209426"/>
            <a:ext cx="5904656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Overskrift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983919" y="1203598"/>
            <a:ext cx="5904656" cy="33944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3888432" cy="26105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580112" y="4767263"/>
            <a:ext cx="720080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8" name="Rett linje 17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2"/>
          <p:cNvSpPr>
            <a:spLocks noGrp="1"/>
          </p:cNvSpPr>
          <p:nvPr>
            <p:ph type="pic" idx="13"/>
          </p:nvPr>
        </p:nvSpPr>
        <p:spPr>
          <a:xfrm>
            <a:off x="0" y="1"/>
            <a:ext cx="2843808" cy="465998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15350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pbilde og to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51520" y="1949825"/>
            <a:ext cx="4245868" cy="47982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328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251520" y="2427734"/>
            <a:ext cx="4245868" cy="2166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949825"/>
            <a:ext cx="4247454" cy="47982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328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2427734"/>
            <a:ext cx="4247454" cy="2166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3960440" cy="30526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652120" y="4767263"/>
            <a:ext cx="648072" cy="305268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8" name="Bild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9" name="Rett linje 18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bilde 2"/>
          <p:cNvSpPr>
            <a:spLocks noGrp="1"/>
          </p:cNvSpPr>
          <p:nvPr>
            <p:ph type="pic" idx="13"/>
          </p:nvPr>
        </p:nvSpPr>
        <p:spPr>
          <a:xfrm>
            <a:off x="0" y="1"/>
            <a:ext cx="9144000" cy="185166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15350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6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i fa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251520" y="915566"/>
            <a:ext cx="4245868" cy="36790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9" y="205978"/>
            <a:ext cx="4248552" cy="56557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328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915566"/>
            <a:ext cx="4247454" cy="36790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032448" cy="26105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652120" y="4767263"/>
            <a:ext cx="648072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8" name="Bild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9" name="Rett linje 18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tel 1"/>
          <p:cNvSpPr>
            <a:spLocks noGrp="1"/>
          </p:cNvSpPr>
          <p:nvPr>
            <p:ph type="title" hasCustomPrompt="1"/>
          </p:nvPr>
        </p:nvSpPr>
        <p:spPr>
          <a:xfrm>
            <a:off x="251520" y="205979"/>
            <a:ext cx="4248472" cy="565572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2" name="Rektangel 1"/>
          <p:cNvSpPr/>
          <p:nvPr userDrawn="1"/>
        </p:nvSpPr>
        <p:spPr>
          <a:xfrm>
            <a:off x="4572000" y="0"/>
            <a:ext cx="4572000" cy="4659982"/>
          </a:xfrm>
          <a:prstGeom prst="rect">
            <a:avLst/>
          </a:prstGeom>
          <a:solidFill>
            <a:srgbClr val="00328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15350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4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1224136" cy="273844"/>
          </a:xfrm>
        </p:spPr>
        <p:txBody>
          <a:bodyPr/>
          <a:lstStyle>
            <a:lvl1pPr>
              <a:defRPr>
                <a:solidFill>
                  <a:srgbClr val="003283"/>
                </a:solidFill>
              </a:defRPr>
            </a:lvl1pPr>
          </a:lstStyle>
          <a:p>
            <a:fld id="{49865BB9-59D1-4209-87AE-A52681B2773A}" type="datetimeFigureOut">
              <a:rPr lang="nb-NO" smtClean="0"/>
              <a:pPr/>
              <a:t>10.11.2022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619672" y="4767263"/>
            <a:ext cx="4176464" cy="27384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868144" y="4767263"/>
            <a:ext cx="463843" cy="273844"/>
          </a:xfrm>
        </p:spPr>
        <p:txBody>
          <a:bodyPr/>
          <a:lstStyle>
            <a:lvl1pPr algn="ctr">
              <a:defRPr>
                <a:solidFill>
                  <a:srgbClr val="003283"/>
                </a:solidFill>
              </a:defRPr>
            </a:lvl1pPr>
          </a:lstStyle>
          <a:p>
            <a:fld id="{606C06C4-49B3-473D-9441-AA8DA924B4D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8" name="Bild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61586"/>
            <a:ext cx="1224136" cy="266727"/>
          </a:xfrm>
          <a:prstGeom prst="rect">
            <a:avLst/>
          </a:prstGeom>
        </p:spPr>
      </p:pic>
      <p:cxnSp>
        <p:nvCxnSpPr>
          <p:cNvPr id="19" name="Rett linje 18"/>
          <p:cNvCxnSpPr/>
          <p:nvPr userDrawn="1"/>
        </p:nvCxnSpPr>
        <p:spPr>
          <a:xfrm>
            <a:off x="251520" y="4659982"/>
            <a:ext cx="8640960" cy="0"/>
          </a:xfrm>
          <a:prstGeom prst="line">
            <a:avLst/>
          </a:prstGeom>
          <a:ln>
            <a:solidFill>
              <a:srgbClr val="003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bilde 2"/>
          <p:cNvSpPr>
            <a:spLocks noGrp="1"/>
          </p:cNvSpPr>
          <p:nvPr>
            <p:ph type="pic" idx="13"/>
          </p:nvPr>
        </p:nvSpPr>
        <p:spPr>
          <a:xfrm>
            <a:off x="0" y="1"/>
            <a:ext cx="9144000" cy="465998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184" y="4615350"/>
            <a:ext cx="144487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51520" y="205979"/>
            <a:ext cx="864096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Overskrift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51520" y="1200151"/>
            <a:ext cx="864096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251520" y="4767263"/>
            <a:ext cx="23392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65BB9-59D1-4209-87AE-A52681B2773A}" type="datetimeFigureOut">
              <a:rPr lang="nb-NO" smtClean="0"/>
              <a:t>10.11.2022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3392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C06C4-49B3-473D-9441-AA8DA924B4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341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61" r:id="rId4"/>
    <p:sldLayoutId id="2147483662" r:id="rId5"/>
    <p:sldLayoutId id="2147483664" r:id="rId6"/>
    <p:sldLayoutId id="2147483653" r:id="rId7"/>
    <p:sldLayoutId id="2147483666" r:id="rId8"/>
    <p:sldLayoutId id="2147483667" r:id="rId9"/>
    <p:sldLayoutId id="2147483651" r:id="rId10"/>
    <p:sldLayoutId id="2147483652" r:id="rId11"/>
    <p:sldLayoutId id="2147483665" r:id="rId12"/>
    <p:sldLayoutId id="2147483654" r:id="rId13"/>
    <p:sldLayoutId id="2147483655" r:id="rId14"/>
    <p:sldLayoutId id="2147483656" r:id="rId15"/>
    <p:sldLayoutId id="2147483658" r:id="rId16"/>
    <p:sldLayoutId id="2147483659" r:id="rId17"/>
    <p:sldLayoutId id="2147483668" r:id="rId18"/>
    <p:sldLayoutId id="214748366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328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51520" y="2139702"/>
            <a:ext cx="7920880" cy="648072"/>
          </a:xfrm>
        </p:spPr>
        <p:txBody>
          <a:bodyPr>
            <a:normAutofit fontScale="90000"/>
          </a:bodyPr>
          <a:lstStyle/>
          <a:p>
            <a:r>
              <a:rPr lang="nb-NO" dirty="0"/>
              <a:t>Systematisk oppfølging av personer med demens</a:t>
            </a:r>
            <a:br>
              <a:rPr lang="nb-NO" dirty="0"/>
            </a:br>
            <a:r>
              <a:rPr lang="nb-NO" dirty="0"/>
              <a:t>Hva vet vi om kunnskapsgrunnlaget?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51520" y="2931790"/>
            <a:ext cx="4178862" cy="720080"/>
          </a:xfrm>
        </p:spPr>
        <p:txBody>
          <a:bodyPr>
            <a:normAutofit fontScale="55000" lnSpcReduction="20000"/>
          </a:bodyPr>
          <a:lstStyle/>
          <a:p>
            <a:r>
              <a:rPr lang="nb-NO" dirty="0"/>
              <a:t>Sverre Bergh</a:t>
            </a:r>
          </a:p>
          <a:p>
            <a:r>
              <a:rPr lang="nb-NO" dirty="0"/>
              <a:t>Forskningsleder AFS, Sykehuset Innlandet</a:t>
            </a:r>
          </a:p>
          <a:p>
            <a:r>
              <a:rPr lang="nb-NO" dirty="0"/>
              <a:t>Forsker, Aldring og helse</a:t>
            </a:r>
          </a:p>
        </p:txBody>
      </p:sp>
    </p:spTree>
    <p:extLst>
      <p:ext uri="{BB962C8B-B14F-4D97-AF65-F5344CB8AC3E}">
        <p14:creationId xmlns:p14="http://schemas.microsoft.com/office/powerpoint/2010/main" val="367893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28700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86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7270322" cy="504056"/>
          </a:xfrm>
        </p:spPr>
        <p:txBody>
          <a:bodyPr>
            <a:normAutofit fontScale="90000"/>
          </a:bodyPr>
          <a:lstStyle/>
          <a:p>
            <a:r>
              <a:rPr lang="nb-NO" dirty="0"/>
              <a:t>REDIC-NH Baseline data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771551"/>
            <a:ext cx="8712968" cy="864095"/>
          </a:xfrm>
        </p:spPr>
        <p:txBody>
          <a:bodyPr>
            <a:normAutofit fontScale="92500" lnSpcReduction="20000"/>
          </a:bodyPr>
          <a:lstStyle/>
          <a:p>
            <a:pPr marL="257175" lvl="1" indent="-257175">
              <a:buFontTx/>
              <a:buChar char="•"/>
            </a:pPr>
            <a:r>
              <a:rPr lang="nb-NO" dirty="0"/>
              <a:t>84 % har demens </a:t>
            </a:r>
            <a:r>
              <a:rPr lang="nb-NO" u="sng" dirty="0"/>
              <a:t>ved innleggelse </a:t>
            </a:r>
            <a:r>
              <a:rPr lang="nb-NO" dirty="0"/>
              <a:t>sykehjem</a:t>
            </a:r>
          </a:p>
          <a:p>
            <a:pPr marL="257175" lvl="1" indent="-257175">
              <a:buFontTx/>
              <a:buChar char="•"/>
            </a:pPr>
            <a:r>
              <a:rPr lang="nb-NO" dirty="0"/>
              <a:t>66 % av personene med demens hadde minst ett kliniske signifikant nevropsykiatrisk symptom</a:t>
            </a:r>
            <a:endParaRPr lang="nb-NO" sz="135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54789728"/>
              </p:ext>
            </p:extLst>
          </p:nvPr>
        </p:nvGraphicFramePr>
        <p:xfrm>
          <a:off x="743497" y="1491630"/>
          <a:ext cx="6944081" cy="3291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821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A522FB-99C2-8A08-1874-2AD42D279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34585"/>
            <a:ext cx="8640960" cy="637579"/>
          </a:xfrm>
        </p:spPr>
        <p:txBody>
          <a:bodyPr/>
          <a:lstStyle/>
          <a:p>
            <a:r>
              <a:rPr lang="nb-NO" dirty="0"/>
              <a:t>Nasjonal faglig retningslinje demens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2C99CD4-C981-656B-0AC1-EEA8259C6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332" t="7650" r="14172" b="30826"/>
          <a:stretch/>
        </p:blipFill>
        <p:spPr>
          <a:xfrm>
            <a:off x="611560" y="771997"/>
            <a:ext cx="6984776" cy="3849602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09746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A0C2D15-89AB-089F-C0FC-D8F9F281D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14" t="5538" r="12660" b="30817"/>
          <a:stretch/>
        </p:blipFill>
        <p:spPr>
          <a:xfrm>
            <a:off x="683568" y="3522"/>
            <a:ext cx="6984776" cy="50166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54362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F661FFA-CDC7-C7E8-3C1D-6B285D782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14" t="6251" r="13617" b="41393"/>
          <a:stretch/>
        </p:blipFill>
        <p:spPr>
          <a:xfrm>
            <a:off x="395536" y="27208"/>
            <a:ext cx="8136904" cy="50284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9533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484DDBB-4EB9-7921-16F7-160B07D31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88" t="6296" r="11413" b="31373"/>
          <a:stretch/>
        </p:blipFill>
        <p:spPr>
          <a:xfrm>
            <a:off x="539552" y="51470"/>
            <a:ext cx="7560840" cy="5069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2400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49017F-60C1-A04A-F638-4C83DD663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00" t="5239" r="10654" b="30817"/>
          <a:stretch/>
        </p:blipFill>
        <p:spPr>
          <a:xfrm>
            <a:off x="323528" y="411510"/>
            <a:ext cx="8612027" cy="41044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EDE8823-5D95-D6F9-32B1-A0DEE470E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50" t="22058" r="28863" b="73804"/>
          <a:stretch/>
        </p:blipFill>
        <p:spPr>
          <a:xfrm rot="2005391">
            <a:off x="2834334" y="2111714"/>
            <a:ext cx="2664296" cy="50405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C836B5E-2E16-1770-CCD8-93657E22F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50" t="8466" r="30673" b="87186"/>
          <a:stretch/>
        </p:blipFill>
        <p:spPr>
          <a:xfrm rot="1896714">
            <a:off x="3425405" y="3717900"/>
            <a:ext cx="1296143" cy="38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E7C00E3-3ED0-2F75-0E7C-462A63D67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60" t="5239" r="14564" b="35582"/>
          <a:stretch/>
        </p:blipFill>
        <p:spPr>
          <a:xfrm>
            <a:off x="755576" y="51469"/>
            <a:ext cx="6840760" cy="50165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28844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5F6AD82-14C2-19DD-DADE-98106D14F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94" t="3868" r="15353" b="31019"/>
          <a:stretch/>
        </p:blipFill>
        <p:spPr>
          <a:xfrm>
            <a:off x="971600" y="51470"/>
            <a:ext cx="6120680" cy="50461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507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A315427-5E6C-407B-A85F-FF8F2BCC5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76" t="8389" r="21795" b="47180"/>
          <a:stretch/>
        </p:blipFill>
        <p:spPr>
          <a:xfrm>
            <a:off x="1403648" y="123477"/>
            <a:ext cx="5904656" cy="49599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79696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skal jeg si noe om?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Litt tall om personer med demens, som bor hjemme eller borte, og hvordan kartet ser ut om 10-20 år</a:t>
            </a:r>
          </a:p>
          <a:p>
            <a:r>
              <a:rPr lang="nb-NO" dirty="0"/>
              <a:t>Hva er anbefalt av tiltak etter utredning/diagnose?</a:t>
            </a:r>
          </a:p>
          <a:p>
            <a:r>
              <a:rPr lang="nb-NO" dirty="0"/>
              <a:t>Hvor godt begrunnet i forskning er disse tiltakene?</a:t>
            </a:r>
          </a:p>
        </p:txBody>
      </p:sp>
    </p:spTree>
    <p:extLst>
      <p:ext uri="{BB962C8B-B14F-4D97-AF65-F5344CB8AC3E}">
        <p14:creationId xmlns:p14="http://schemas.microsoft.com/office/powerpoint/2010/main" val="3562624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D7F7A37-9BF8-67EC-427E-ED3CC49C3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28" t="4269" r="16925" b="30817"/>
          <a:stretch/>
        </p:blipFill>
        <p:spPr>
          <a:xfrm>
            <a:off x="1331640" y="23385"/>
            <a:ext cx="5616624" cy="51180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4250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8C8292-40FC-2004-DE1B-C9E5D07E0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Konklusjon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455379-17C3-1A6A-0601-26B2A266B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er mange personer som har demens, og de blir flere</a:t>
            </a:r>
          </a:p>
          <a:p>
            <a:r>
              <a:rPr lang="nb-NO" dirty="0"/>
              <a:t>De har alle behov for oppfølging, som bør være individualisert men også standardisert (!)</a:t>
            </a:r>
          </a:p>
          <a:p>
            <a:r>
              <a:rPr lang="nb-NO" dirty="0"/>
              <a:t>Anbefalingene i Nasjonal faglig retningslinje er en viktig rettesnor for hva dere skal jobbe med i kommunene</a:t>
            </a:r>
          </a:p>
          <a:p>
            <a:r>
              <a:rPr lang="nb-NO" dirty="0"/>
              <a:t>De er i stor grad basert på krav i lov eller forskrift, eller god </a:t>
            </a:r>
            <a:r>
              <a:rPr lang="nb-NO" dirty="0" err="1"/>
              <a:t>klinsk</a:t>
            </a:r>
            <a:r>
              <a:rPr lang="nb-NO" dirty="0"/>
              <a:t> praksis</a:t>
            </a:r>
          </a:p>
          <a:p>
            <a:r>
              <a:rPr lang="nb-NO" dirty="0"/>
              <a:t>Få av rådene er basert på evidens </a:t>
            </a:r>
            <a:r>
              <a:rPr lang="nb-NO"/>
              <a:t>fra forskning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70128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93" y="1491630"/>
            <a:ext cx="4191814" cy="1587880"/>
          </a:xfrm>
          <a:prstGeom prst="rect">
            <a:avLst/>
          </a:prstGeom>
        </p:spPr>
      </p:pic>
      <p:sp>
        <p:nvSpPr>
          <p:cNvPr id="9" name="Plassholder for tekst 2"/>
          <p:cNvSpPr txBox="1">
            <a:spLocks/>
          </p:cNvSpPr>
          <p:nvPr/>
        </p:nvSpPr>
        <p:spPr>
          <a:xfrm>
            <a:off x="251520" y="4644736"/>
            <a:ext cx="11019656" cy="498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600" dirty="0">
                <a:solidFill>
                  <a:schemeClr val="bg2">
                    <a:lumMod val="65000"/>
                  </a:schemeClr>
                </a:solidFill>
              </a:rPr>
              <a:t>www.AFS-SI.no     Epost: sverre.bergh@sykehuset-innlandet.no</a:t>
            </a:r>
          </a:p>
        </p:txBody>
      </p:sp>
    </p:spTree>
    <p:extLst>
      <p:ext uri="{BB962C8B-B14F-4D97-AF65-F5344CB8AC3E}">
        <p14:creationId xmlns:p14="http://schemas.microsoft.com/office/powerpoint/2010/main" val="176975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CA6C94-9567-2898-DD8A-7D0173186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Litt demografi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9E9656-E66A-5524-261C-984BFACDD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Ca. 100 000 personer med demens i Norge</a:t>
            </a:r>
          </a:p>
          <a:p>
            <a:r>
              <a:rPr lang="nb-NO" dirty="0"/>
              <a:t>Ca. 40 000 sykehjemsplasser i Norge</a:t>
            </a:r>
          </a:p>
          <a:p>
            <a:pPr lvl="1"/>
            <a:r>
              <a:rPr lang="nb-NO" dirty="0"/>
              <a:t>80-85 % av personer på langtidsplass har demens</a:t>
            </a:r>
          </a:p>
          <a:p>
            <a:r>
              <a:rPr lang="nb-NO" dirty="0"/>
              <a:t>1/3 av personer med demens bor på sykehjem, 2/3 bor hjemme</a:t>
            </a:r>
          </a:p>
          <a:p>
            <a:r>
              <a:rPr lang="nb-NO" dirty="0"/>
              <a:t>Mål (?): Bo hjemme lengst mulig?</a:t>
            </a:r>
          </a:p>
        </p:txBody>
      </p:sp>
    </p:spTree>
    <p:extLst>
      <p:ext uri="{BB962C8B-B14F-4D97-AF65-F5344CB8AC3E}">
        <p14:creationId xmlns:p14="http://schemas.microsoft.com/office/powerpoint/2010/main" val="131227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A5553F-2244-4768-80C2-7150CB3E5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Forekomst av demens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F0FFF3-884C-43D6-9B62-BB433C7A6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nb-NO" b="0" i="0" u="none" strike="noStrike" baseline="0" dirty="0"/>
              <a:t>101 000 personer med demens i 2020</a:t>
            </a:r>
          </a:p>
          <a:p>
            <a:pPr algn="l"/>
            <a:r>
              <a:rPr lang="nb-NO" b="0" i="0" u="none" strike="noStrike" baseline="0" dirty="0"/>
              <a:t>235 000 i år 2050 </a:t>
            </a:r>
          </a:p>
          <a:p>
            <a:pPr algn="l"/>
            <a:r>
              <a:rPr lang="nb-NO" b="0" i="0" u="none" strike="noStrike" baseline="0" dirty="0"/>
              <a:t>380 000 i år 2100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B7A745A-05B5-4C1A-AE92-00BE552AD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65" y="195486"/>
            <a:ext cx="6722269" cy="4322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6463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5B4F5C8-8CB1-4628-8161-05D68F835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65" y="0"/>
            <a:ext cx="6722269" cy="4608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29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83BFB-1718-4E73-B6A7-020821534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07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3AB6E-6AA9-4F60-A1F6-0E14A7231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3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000" dirty="0"/>
              <a:t>Demenssykdommer</a:t>
            </a:r>
            <a:br>
              <a:rPr lang="nb-NO" sz="3000" dirty="0"/>
            </a:br>
            <a:r>
              <a:rPr lang="nb-NO" sz="3000" dirty="0"/>
              <a:t>De fem store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nb-NO" sz="1800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sz="1800" dirty="0"/>
              <a:t>Alzheimer Sykdom</a:t>
            </a:r>
          </a:p>
          <a:p>
            <a:r>
              <a:rPr lang="nb-NO" sz="1800" dirty="0"/>
              <a:t>Vaskulær demens</a:t>
            </a:r>
          </a:p>
          <a:p>
            <a:r>
              <a:rPr lang="nb-NO" sz="1800" dirty="0" err="1"/>
              <a:t>Fronto-temporal</a:t>
            </a:r>
            <a:r>
              <a:rPr lang="nb-NO" sz="1800" dirty="0"/>
              <a:t> lapps Demens (FTD)</a:t>
            </a:r>
          </a:p>
          <a:p>
            <a:r>
              <a:rPr lang="nb-NO" sz="1800" dirty="0"/>
              <a:t>Lewy Body Demens</a:t>
            </a:r>
          </a:p>
          <a:p>
            <a:r>
              <a:rPr lang="nb-NO" sz="1800" dirty="0"/>
              <a:t>Alkoholisk demens</a:t>
            </a:r>
          </a:p>
        </p:txBody>
      </p:sp>
      <p:pic>
        <p:nvPicPr>
          <p:cNvPr id="83970" name="Picture 2" descr="http://blog.kumkani.com/wp-content/uploads/2010/06/The-Big-Fi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3658" y="1491630"/>
            <a:ext cx="3024336" cy="3351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459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HDO">
      <a:dk1>
        <a:srgbClr val="000000"/>
      </a:dk1>
      <a:lt1>
        <a:sysClr val="window" lastClr="FFFFFF"/>
      </a:lt1>
      <a:dk2>
        <a:srgbClr val="003283"/>
      </a:dk2>
      <a:lt2>
        <a:srgbClr val="FFFFFF"/>
      </a:lt2>
      <a:accent1>
        <a:srgbClr val="5C3229"/>
      </a:accent1>
      <a:accent2>
        <a:srgbClr val="E3A610"/>
      </a:accent2>
      <a:accent3>
        <a:srgbClr val="839C8F"/>
      </a:accent3>
      <a:accent4>
        <a:srgbClr val="8D6A59"/>
      </a:accent4>
      <a:accent5>
        <a:srgbClr val="2F654A"/>
      </a:accent5>
      <a:accent6>
        <a:srgbClr val="9AA2AB"/>
      </a:accent6>
      <a:hlink>
        <a:srgbClr val="003283"/>
      </a:hlink>
      <a:folHlink>
        <a:srgbClr val="81A9E1"/>
      </a:folHlink>
    </a:clrScheme>
    <a:fontScheme name="H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5CE98CA0-658B-4D37-87C6-B17701F92FF4}" vid="{FF2EACCD-5336-4970-89D8-2DFDB4E75DC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87A2A031319D4494160115BBB7E527" ma:contentTypeVersion="5" ma:contentTypeDescription="Opprett et nytt dokument." ma:contentTypeScope="" ma:versionID="fffecc4069c9640b0f54e9e125215158">
  <xsd:schema xmlns:xsd="http://www.w3.org/2001/XMLSchema" xmlns:xs="http://www.w3.org/2001/XMLSchema" xmlns:p="http://schemas.microsoft.com/office/2006/metadata/properties" xmlns:ns1="http://schemas.microsoft.com/sharepoint/v3" xmlns:ns2="5b61d517-4ea3-4484-96b8-47043a12f154" targetNamespace="http://schemas.microsoft.com/office/2006/metadata/properties" ma:root="true" ma:fieldsID="b0c37d2239932be8d44bf94220f69a3b" ns1:_="" ns2:_="">
    <xsd:import namespace="http://schemas.microsoft.com/sharepoint/v3"/>
    <xsd:import namespace="5b61d517-4ea3-4484-96b8-47043a12f15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1d517-4ea3-4484-96b8-47043a12f1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KeywordTaxHTField" ma:index="12" nillable="true" ma:taxonomy="true" ma:internalName="TaxKeywordTaxHTField" ma:taxonomyFieldName="TaxKeyword" ma:displayName="Organisasjonsnøkkelord" ma:fieldId="{23f27201-bee3-471e-b2e7-b64fd8b7ca38}" ma:taxonomyMulti="true" ma:sspId="b1f4e3ad-ccb9-4b30-9a36-8370a4208b5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82745844-23fa-48d2-992c-b753d78dc804}" ma:internalName="TaxCatchAll" ma:showField="CatchAllData" ma:web="5b61d517-4ea3-4484-96b8-47043a12f1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xKeywordTaxHTField xmlns="5b61d517-4ea3-4484-96b8-47043a12f154">
      <Terms xmlns="http://schemas.microsoft.com/office/infopath/2007/PartnerControls"/>
    </TaxKeywordTaxHTField>
    <TaxCatchAll xmlns="5b61d517-4ea3-4484-96b8-47043a12f154"/>
  </documentManagement>
</p:properties>
</file>

<file path=customXml/itemProps1.xml><?xml version="1.0" encoding="utf-8"?>
<ds:datastoreItem xmlns:ds="http://schemas.openxmlformats.org/officeDocument/2006/customXml" ds:itemID="{1E4E6E05-1849-48E8-B1D9-3D93D59E4E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61d517-4ea3-4484-96b8-47043a12f1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296D58-6D6A-484C-AB79-F3C829E8B1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291677-7191-4AD6-B090-BDC12D085ADE}">
  <ds:schemaRefs>
    <ds:schemaRef ds:uri="http://www.w3.org/XML/1998/namespace"/>
    <ds:schemaRef ds:uri="http://schemas.microsoft.com/sharepoint/v3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5b61d517-4ea3-4484-96b8-47043a12f154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Powerpointmal Sykehuset Innlandet_AFS logo</Template>
  <TotalTime>74</TotalTime>
  <Words>271</Words>
  <Application>Microsoft Office PowerPoint</Application>
  <PresentationFormat>Skjermfremvisning (16:9)</PresentationFormat>
  <Paragraphs>37</Paragraphs>
  <Slides>22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Office-tema</vt:lpstr>
      <vt:lpstr>Systematisk oppfølging av personer med demens Hva vet vi om kunnskapsgrunnlaget?</vt:lpstr>
      <vt:lpstr>Hva skal jeg si noe om?</vt:lpstr>
      <vt:lpstr>Litt demografi</vt:lpstr>
      <vt:lpstr>Forekomst av demens</vt:lpstr>
      <vt:lpstr>PowerPoint-presentasjon</vt:lpstr>
      <vt:lpstr>PowerPoint-presentasjon</vt:lpstr>
      <vt:lpstr>PowerPoint-presentasjon</vt:lpstr>
      <vt:lpstr>PowerPoint-presentasjon</vt:lpstr>
      <vt:lpstr>Demenssykdommer De fem store</vt:lpstr>
      <vt:lpstr>PowerPoint-presentasjon</vt:lpstr>
      <vt:lpstr>REDIC-NH Baseline data</vt:lpstr>
      <vt:lpstr>Nasjonal faglig retningslinje demens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Konklusjon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Sverre Bergh</dc:creator>
  <cp:keywords/>
  <cp:lastModifiedBy>Sverre Bergh</cp:lastModifiedBy>
  <cp:revision>2</cp:revision>
  <dcterms:created xsi:type="dcterms:W3CDTF">2022-11-08T12:17:25Z</dcterms:created>
  <dcterms:modified xsi:type="dcterms:W3CDTF">2022-11-10T08:59:15Z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0x010100B687A2A031319D4494160115BBB7E527</vt:lpwstr>
  </property>
  <property fmtid="{D5CDD505-2E9C-101B-9397-08002B2CF9AE}" pid="3" name="TaxKeyword">
    <vt:lpwstr/>
  </property>
</Properties>
</file>