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0" r:id="rId32"/>
    <p:sldId id="286" r:id="rId33"/>
    <p:sldId id="287" r:id="rId34"/>
    <p:sldId id="288" r:id="rId35"/>
    <p:sldId id="289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2192000" cy="6858000"/>
  <p:notesSz cx="6669088" cy="9928225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F4860-B850-4E0A-83E2-662F31EFD08B}" type="datetimeFigureOut">
              <a:rPr lang="nb-NO" smtClean="0"/>
              <a:t>16.06.2022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CDC68-2212-4D60-A98B-97438A09F6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3553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F4860-B850-4E0A-83E2-662F31EFD08B}" type="datetimeFigureOut">
              <a:rPr lang="nb-NO" smtClean="0"/>
              <a:t>16.06.2022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CDC68-2212-4D60-A98B-97438A09F6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545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F4860-B850-4E0A-83E2-662F31EFD08B}" type="datetimeFigureOut">
              <a:rPr lang="nb-NO" smtClean="0"/>
              <a:t>16.06.2022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CDC68-2212-4D60-A98B-97438A09F6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315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F4860-B850-4E0A-83E2-662F31EFD08B}" type="datetimeFigureOut">
              <a:rPr lang="nb-NO" smtClean="0"/>
              <a:t>16.06.2022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CDC68-2212-4D60-A98B-97438A09F6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154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F4860-B850-4E0A-83E2-662F31EFD08B}" type="datetimeFigureOut">
              <a:rPr lang="nb-NO" smtClean="0"/>
              <a:t>16.06.2022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CDC68-2212-4D60-A98B-97438A09F6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2866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F4860-B850-4E0A-83E2-662F31EFD08B}" type="datetimeFigureOut">
              <a:rPr lang="nb-NO" smtClean="0"/>
              <a:t>16.06.2022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CDC68-2212-4D60-A98B-97438A09F6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2374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F4860-B850-4E0A-83E2-662F31EFD08B}" type="datetimeFigureOut">
              <a:rPr lang="nb-NO" smtClean="0"/>
              <a:t>16.06.2022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CDC68-2212-4D60-A98B-97438A09F6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8918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F4860-B850-4E0A-83E2-662F31EFD08B}" type="datetimeFigureOut">
              <a:rPr lang="nb-NO" smtClean="0"/>
              <a:t>16.06.2022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CDC68-2212-4D60-A98B-97438A09F6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348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F4860-B850-4E0A-83E2-662F31EFD08B}" type="datetimeFigureOut">
              <a:rPr lang="nb-NO" smtClean="0"/>
              <a:t>16.06.2022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CDC68-2212-4D60-A98B-97438A09F6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2101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F4860-B850-4E0A-83E2-662F31EFD08B}" type="datetimeFigureOut">
              <a:rPr lang="nb-NO" smtClean="0"/>
              <a:t>16.06.2022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CDC68-2212-4D60-A98B-97438A09F6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6480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F4860-B850-4E0A-83E2-662F31EFD08B}" type="datetimeFigureOut">
              <a:rPr lang="nb-NO" smtClean="0"/>
              <a:t>16.06.2022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CDC68-2212-4D60-A98B-97438A09F6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31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F4860-B850-4E0A-83E2-662F31EFD08B}" type="datetimeFigureOut">
              <a:rPr lang="nb-NO" smtClean="0"/>
              <a:t>16.06.2022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CDC68-2212-4D60-A98B-97438A09F6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627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http://www.regjeringen.no/upload/HOD/Temabilder/Sykehus/Sykehus_tema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www.google.no/url?sa=i&amp;url=https%3A%2F%2Fwww.aleris.no%2Fsykehus%2Fortoped%2Ftema-ortoped%2Fom-hofteprotese%2F&amp;psig=AOvVaw3E953zh-iapnIphZ5-LVIH&amp;ust=1605097384658000&amp;source=images&amp;cd=vfe&amp;ved=0CAIQjRxqFwoTCPiL3fD79-wCFQAAAAAdAAAAABAD" TargetMode="External"/><Relationship Id="rId4" Type="http://schemas.openxmlformats.org/officeDocument/2006/relationships/image" Target="../media/image1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278297"/>
            <a:ext cx="9144000" cy="1367624"/>
          </a:xfrm>
        </p:spPr>
        <p:txBody>
          <a:bodyPr>
            <a:normAutofit/>
          </a:bodyPr>
          <a:lstStyle/>
          <a:p>
            <a:r>
              <a:rPr lang="nb-NO" sz="2800" b="1" dirty="0" smtClean="0"/>
              <a:t>Velkommen til Døgnområde ortopedi/kirurgi Moss</a:t>
            </a:r>
            <a:br>
              <a:rPr lang="nb-NO" sz="2800" b="1" dirty="0" smtClean="0"/>
            </a:br>
            <a:r>
              <a:rPr lang="nb-NO" sz="2800" b="1" dirty="0" err="1" smtClean="0"/>
              <a:t>Moss</a:t>
            </a:r>
            <a:r>
              <a:rPr lang="nb-NO" sz="2800" b="1" dirty="0" smtClean="0"/>
              <a:t> 4</a:t>
            </a:r>
            <a:endParaRPr lang="nb-NO" sz="2800" b="1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1820849"/>
            <a:ext cx="9144000" cy="4842344"/>
          </a:xfrm>
        </p:spPr>
        <p:txBody>
          <a:bodyPr/>
          <a:lstStyle/>
          <a:p>
            <a:endParaRPr lang="nb-NO" dirty="0" smtClean="0"/>
          </a:p>
          <a:p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906" y="1926601"/>
            <a:ext cx="5760720" cy="473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2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err="1" smtClean="0"/>
              <a:t>Gastric</a:t>
            </a:r>
            <a:r>
              <a:rPr lang="nb-NO" sz="2800" b="1" dirty="0" smtClean="0"/>
              <a:t> bypass/</a:t>
            </a:r>
            <a:r>
              <a:rPr lang="nb-NO" sz="2800" b="1" dirty="0" err="1" smtClean="0"/>
              <a:t>gastric</a:t>
            </a:r>
            <a:r>
              <a:rPr lang="nb-NO" sz="2800" b="1" dirty="0" smtClean="0"/>
              <a:t> </a:t>
            </a:r>
            <a:r>
              <a:rPr lang="nb-NO" sz="2800" b="1" dirty="0" err="1" smtClean="0"/>
              <a:t>sleeve</a:t>
            </a:r>
            <a:endParaRPr lang="nb-NO" sz="2800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397" y="1825625"/>
            <a:ext cx="6581205" cy="4351338"/>
          </a:xfrm>
        </p:spPr>
      </p:pic>
    </p:spTree>
    <p:extLst>
      <p:ext uri="{BB962C8B-B14F-4D97-AF65-F5344CB8AC3E}">
        <p14:creationId xmlns:p14="http://schemas.microsoft.com/office/powerpoint/2010/main" val="1365962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err="1" smtClean="0"/>
              <a:t>Rectumprolaps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600" dirty="0"/>
              <a:t>En del av endetarmen henger utenfor endetarmsåpningen. </a:t>
            </a:r>
            <a:endParaRPr lang="nb-NO" sz="1600" dirty="0" smtClean="0"/>
          </a:p>
          <a:p>
            <a:r>
              <a:rPr lang="nb-NO" sz="1600" dirty="0" smtClean="0"/>
              <a:t>Pasienten </a:t>
            </a:r>
            <a:r>
              <a:rPr lang="nb-NO" sz="1600" dirty="0"/>
              <a:t>må selv dytte tarmen på plass. </a:t>
            </a:r>
            <a:endParaRPr lang="nb-NO" sz="1600" dirty="0" smtClean="0"/>
          </a:p>
          <a:p>
            <a:r>
              <a:rPr lang="nb-NO" sz="1600" dirty="0" smtClean="0"/>
              <a:t>Pasienten </a:t>
            </a:r>
            <a:r>
              <a:rPr lang="nb-NO" sz="1600" dirty="0"/>
              <a:t>sliter med å ha avføring og det danner seg lommer som avføringen kan samle seg i.  </a:t>
            </a:r>
            <a:endParaRPr lang="nb-NO" sz="1600" dirty="0" smtClean="0"/>
          </a:p>
          <a:p>
            <a:r>
              <a:rPr lang="nb-NO" sz="1600" dirty="0" smtClean="0"/>
              <a:t>Noen </a:t>
            </a:r>
            <a:r>
              <a:rPr lang="nb-NO" sz="1600" dirty="0"/>
              <a:t>kan ha problemer med å holde på avføringen. Pasienten har som regel slitt med dette over lang tid. </a:t>
            </a:r>
            <a:endParaRPr lang="nb-NO" sz="1600" dirty="0" smtClean="0"/>
          </a:p>
          <a:p>
            <a:r>
              <a:rPr lang="nb-NO" sz="1600" dirty="0" smtClean="0"/>
              <a:t>Operasjonsmetoden </a:t>
            </a:r>
            <a:r>
              <a:rPr lang="nb-NO" sz="1600" dirty="0"/>
              <a:t>heter </a:t>
            </a:r>
            <a:r>
              <a:rPr lang="nb-NO" sz="1600" dirty="0" err="1"/>
              <a:t>rectopexi</a:t>
            </a:r>
            <a:r>
              <a:rPr lang="nb-NO" sz="1600" dirty="0"/>
              <a:t> og utføres </a:t>
            </a:r>
            <a:r>
              <a:rPr lang="nb-NO" sz="1600" dirty="0" err="1"/>
              <a:t>lapraskopisk</a:t>
            </a:r>
            <a:r>
              <a:rPr lang="nb-NO" sz="1600" dirty="0"/>
              <a:t> «oppsying» av </a:t>
            </a:r>
            <a:r>
              <a:rPr lang="nb-NO" sz="1600" dirty="0" err="1"/>
              <a:t>colon</a:t>
            </a:r>
            <a:r>
              <a:rPr lang="nb-NO" sz="1600" dirty="0"/>
              <a:t> </a:t>
            </a:r>
            <a:r>
              <a:rPr lang="nb-NO" sz="1600" dirty="0" err="1"/>
              <a:t>sigmoideum</a:t>
            </a:r>
            <a:r>
              <a:rPr lang="nb-NO" sz="1600" dirty="0"/>
              <a:t> hvor endetarmen henges opp.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80620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smtClean="0"/>
              <a:t>Fistel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600" dirty="0"/>
              <a:t>En analfistel er en smal kanal som har dannet seg mellom indre del av endetarmen og huden rundt endetarmsåpningen. </a:t>
            </a:r>
            <a:endParaRPr lang="nb-NO" sz="1600" dirty="0" smtClean="0"/>
          </a:p>
          <a:p>
            <a:r>
              <a:rPr lang="nb-NO" sz="1600" dirty="0" smtClean="0"/>
              <a:t>Fra </a:t>
            </a:r>
            <a:r>
              <a:rPr lang="nb-NO" sz="1600" dirty="0"/>
              <a:t>en anal fistel vil det renne væske og dette kan være svært plagsomt fordi pasienten ikke har kontroll over det. </a:t>
            </a:r>
          </a:p>
          <a:p>
            <a:r>
              <a:rPr lang="nb-NO" sz="1600" dirty="0"/>
              <a:t>Operasjonen er et samarbeid mellom </a:t>
            </a:r>
            <a:r>
              <a:rPr lang="nb-NO" sz="1600" dirty="0" err="1"/>
              <a:t>gastrokirurg</a:t>
            </a:r>
            <a:r>
              <a:rPr lang="nb-NO" sz="1600" dirty="0"/>
              <a:t> og plastikkirurg. </a:t>
            </a:r>
            <a:r>
              <a:rPr lang="nb-NO" sz="1600" dirty="0" err="1"/>
              <a:t>Gastrokirurgen</a:t>
            </a:r>
            <a:r>
              <a:rPr lang="nb-NO" sz="1600" dirty="0"/>
              <a:t> går inn og fjerner puss og dødt vev i fistelen. Plastikkirurgen går inn og henter ut fettvev for transplantasjon av fettvev til fistel. 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424" y="3283889"/>
            <a:ext cx="5108696" cy="298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92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err="1" smtClean="0"/>
              <a:t>Rectusdiastase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600" dirty="0"/>
              <a:t>Ved graviditet eller rask vektøkning blir de loddrette magemusklene, som ligger fra brystkassen til bekkenet, strukket både loddrett og vannrett. </a:t>
            </a:r>
            <a:endParaRPr lang="nb-NO" sz="1600" dirty="0" smtClean="0"/>
          </a:p>
          <a:p>
            <a:r>
              <a:rPr lang="nb-NO" sz="1600" dirty="0" smtClean="0"/>
              <a:t>Om </a:t>
            </a:r>
            <a:r>
              <a:rPr lang="nb-NO" sz="1600" dirty="0"/>
              <a:t>ikke magemusklene trekker seg sammen igjen og det dannes et vedvarende mellomrom, kalles det </a:t>
            </a:r>
            <a:r>
              <a:rPr lang="nb-NO" sz="1600" dirty="0" err="1"/>
              <a:t>rectusdiastase</a:t>
            </a:r>
            <a:r>
              <a:rPr lang="nb-NO" sz="1600" dirty="0"/>
              <a:t>. </a:t>
            </a:r>
            <a:endParaRPr lang="nb-NO" sz="1600" dirty="0" smtClean="0"/>
          </a:p>
          <a:p>
            <a:r>
              <a:rPr lang="nb-NO" sz="1600" dirty="0" smtClean="0"/>
              <a:t>Operasjonen </a:t>
            </a:r>
            <a:r>
              <a:rPr lang="nb-NO" sz="1600" dirty="0"/>
              <a:t>utføres </a:t>
            </a:r>
            <a:r>
              <a:rPr lang="nb-NO" sz="1600" dirty="0" err="1"/>
              <a:t>lapraskopisk</a:t>
            </a:r>
            <a:r>
              <a:rPr lang="nb-NO" sz="1600" dirty="0"/>
              <a:t>, det legges et nett over mellomrommet i muskulaturen for å samle magemusklene.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96" y="3228230"/>
            <a:ext cx="5597718" cy="340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62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smtClean="0"/>
              <a:t>Urologi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600" dirty="0"/>
              <a:t>Innenfor urologi er de inneliggende pasienten operert  med</a:t>
            </a:r>
          </a:p>
          <a:p>
            <a:r>
              <a:rPr lang="nb-NO" sz="1600" dirty="0"/>
              <a:t> </a:t>
            </a:r>
          </a:p>
          <a:p>
            <a:r>
              <a:rPr lang="nb-NO" sz="1600" dirty="0"/>
              <a:t>	TUR-B</a:t>
            </a:r>
          </a:p>
          <a:p>
            <a:r>
              <a:rPr lang="nb-NO" sz="1600" dirty="0"/>
              <a:t>	TUR-P</a:t>
            </a:r>
          </a:p>
          <a:p>
            <a:r>
              <a:rPr lang="nb-NO" sz="1600" dirty="0"/>
              <a:t>	TUR-is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54556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smtClean="0"/>
              <a:t>TUR-B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600" dirty="0"/>
              <a:t>TUR-B er en forkortelse for transuretral reseksjon i urinblære. Det vil si at det fjernes unormal vev i blæren og at dette gjøres ved å gå inn via urinrøret.</a:t>
            </a:r>
          </a:p>
          <a:p>
            <a:r>
              <a:rPr lang="nb-NO" sz="1600" dirty="0"/>
              <a:t>Dersom det unormale vevet er ondartet vurderes det å gi cytostatika-behandling postoperativt.</a:t>
            </a:r>
          </a:p>
          <a:p>
            <a:r>
              <a:rPr lang="nb-NO" sz="1600" dirty="0"/>
              <a:t>Dette gjøres lokalt i blæren og innebærer at det settes cytostatika(</a:t>
            </a:r>
            <a:r>
              <a:rPr lang="nb-NO" sz="1600" dirty="0" err="1"/>
              <a:t>Farmorubicin</a:t>
            </a:r>
            <a:r>
              <a:rPr lang="nb-NO" sz="1600" dirty="0"/>
              <a:t>) inn i blæren via urinkateteret.</a:t>
            </a:r>
          </a:p>
          <a:p>
            <a:r>
              <a:rPr lang="nb-NO" sz="1600" dirty="0"/>
              <a:t>Det vil si at væsken settes inn og kateteret skal deretter avstenges slik at væsken forblir i blæren i </a:t>
            </a:r>
            <a:r>
              <a:rPr lang="nb-NO" sz="1600" dirty="0" err="1"/>
              <a:t>ca</a:t>
            </a:r>
            <a:r>
              <a:rPr lang="nb-NO" sz="1600" dirty="0"/>
              <a:t> 1 time.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3853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smtClean="0"/>
              <a:t>TUR-P/ </a:t>
            </a:r>
            <a:r>
              <a:rPr lang="nb-NO" sz="2800" b="1" dirty="0" err="1" smtClean="0"/>
              <a:t>TURis</a:t>
            </a:r>
            <a:r>
              <a:rPr lang="nb-NO" sz="2800" b="1" dirty="0" smtClean="0"/>
              <a:t>-P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dirty="0"/>
              <a:t>TUR-P er </a:t>
            </a:r>
            <a:r>
              <a:rPr lang="nb-NO" dirty="0" err="1"/>
              <a:t>transurethral</a:t>
            </a:r>
            <a:r>
              <a:rPr lang="nb-NO" dirty="0"/>
              <a:t> reseksjon av prostata.</a:t>
            </a:r>
          </a:p>
          <a:p>
            <a:r>
              <a:rPr lang="nb-NO" dirty="0"/>
              <a:t>Brukes for å skrelle vekk vev med en elektrisk bøyle. Det brukes en skyllevæske tilsatt Mannitol. Mannitol er en væske som stimulerer urinproduksjonen og som forhindrer at elektrolyttvæske skal gå i blodbanen og forårsake Tur- P syndrom. Symptomer på dette er forvirring </a:t>
            </a:r>
            <a:r>
              <a:rPr lang="nb-NO" dirty="0" err="1"/>
              <a:t>hypotensjon</a:t>
            </a:r>
            <a:r>
              <a:rPr lang="nb-NO" dirty="0"/>
              <a:t> og </a:t>
            </a:r>
            <a:r>
              <a:rPr lang="nb-NO" dirty="0" smtClean="0"/>
              <a:t>evt. </a:t>
            </a:r>
            <a:r>
              <a:rPr lang="nb-NO" dirty="0"/>
              <a:t>arytmier.</a:t>
            </a:r>
          </a:p>
          <a:p>
            <a:r>
              <a:rPr lang="nb-NO" dirty="0"/>
              <a:t>Disse  pasienten har før inngrepet en forstørret prostata som gir </a:t>
            </a:r>
            <a:r>
              <a:rPr lang="nb-NO" dirty="0" err="1"/>
              <a:t>vannlatningsbesvær</a:t>
            </a:r>
            <a:r>
              <a:rPr lang="nb-NO" dirty="0"/>
              <a:t> i form av at de ikke får tømt blæren skikkelig. </a:t>
            </a:r>
            <a:r>
              <a:rPr lang="nb-NO" dirty="0" smtClean="0"/>
              <a:t> </a:t>
            </a:r>
            <a:r>
              <a:rPr lang="nb-NO" dirty="0"/>
              <a:t>(prostata er en kjertel som ligger rundt urinrøret og dersom prostata er forstørret kan det føre til avklemming av urinrøret)</a:t>
            </a:r>
          </a:p>
          <a:p>
            <a:pPr marL="0" indent="0">
              <a:buNone/>
            </a:pPr>
            <a:r>
              <a:rPr lang="nb-NO" b="1" dirty="0"/>
              <a:t> </a:t>
            </a:r>
            <a:endParaRPr lang="nb-NO" dirty="0"/>
          </a:p>
          <a:p>
            <a:r>
              <a:rPr lang="nb-NO" dirty="0" err="1" smtClean="0"/>
              <a:t>TURis</a:t>
            </a:r>
            <a:r>
              <a:rPr lang="nb-NO" dirty="0" smtClean="0"/>
              <a:t>-P Trans </a:t>
            </a:r>
            <a:r>
              <a:rPr lang="nb-NO" dirty="0" err="1"/>
              <a:t>urethral</a:t>
            </a:r>
            <a:r>
              <a:rPr lang="nb-NO" dirty="0"/>
              <a:t> reseksjon i saltvann-prostata. Pasienten har samme problem som ved TUR-P men mannitol er erstattes med  </a:t>
            </a:r>
            <a:r>
              <a:rPr lang="nb-NO" dirty="0" err="1"/>
              <a:t>NaCl</a:t>
            </a:r>
            <a:r>
              <a:rPr lang="nb-NO" dirty="0"/>
              <a:t> som skyllevæske, som igjen gir mindre risiko for TUR-P syndrom(elektrolyttforstyrrelse</a:t>
            </a:r>
            <a:r>
              <a:rPr lang="nb-NO" dirty="0" smtClean="0"/>
              <a:t>)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 Felles for de som opereres </a:t>
            </a:r>
            <a:r>
              <a:rPr lang="nb-NO" dirty="0" err="1"/>
              <a:t>pga</a:t>
            </a:r>
            <a:r>
              <a:rPr lang="nb-NO" dirty="0"/>
              <a:t> forstørret prostata er at de etter operasjonen ligger med 3-veis kateter med gjennomskyll for at det skal forhindre fare for tilstopping i kateteret </a:t>
            </a:r>
            <a:r>
              <a:rPr lang="nb-NO" dirty="0" err="1"/>
              <a:t>pga</a:t>
            </a:r>
            <a:r>
              <a:rPr lang="nb-NO" dirty="0"/>
              <a:t> </a:t>
            </a:r>
            <a:r>
              <a:rPr lang="nb-NO" dirty="0" err="1"/>
              <a:t>koagler</a:t>
            </a:r>
            <a:r>
              <a:rPr lang="nb-NO" dirty="0"/>
              <a:t> eller blødning.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20973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726" y="1825625"/>
            <a:ext cx="5950547" cy="4351338"/>
          </a:xfrm>
        </p:spPr>
      </p:pic>
    </p:spTree>
    <p:extLst>
      <p:ext uri="{BB962C8B-B14F-4D97-AF65-F5344CB8AC3E}">
        <p14:creationId xmlns:p14="http://schemas.microsoft.com/office/powerpoint/2010/main" val="1843723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smtClean="0"/>
              <a:t>Plastikk-kirurgi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700" dirty="0"/>
              <a:t>Plastikk pasienter som blir innlagt opereres for:</a:t>
            </a:r>
          </a:p>
          <a:p>
            <a:r>
              <a:rPr lang="nb-NO" sz="1700" dirty="0"/>
              <a:t> </a:t>
            </a:r>
          </a:p>
          <a:p>
            <a:r>
              <a:rPr lang="nb-NO" sz="1700" dirty="0"/>
              <a:t>	Brystrekonstruksjon med </a:t>
            </a:r>
            <a:r>
              <a:rPr lang="nb-NO" sz="1700" dirty="0" err="1"/>
              <a:t>expanderprotese</a:t>
            </a:r>
            <a:endParaRPr lang="nb-NO" sz="1700" dirty="0"/>
          </a:p>
          <a:p>
            <a:r>
              <a:rPr lang="nb-NO" sz="1700" dirty="0"/>
              <a:t>        </a:t>
            </a:r>
            <a:r>
              <a:rPr lang="nb-NO" sz="1700" dirty="0" smtClean="0"/>
              <a:t>     </a:t>
            </a:r>
            <a:r>
              <a:rPr lang="nb-NO" sz="1700" dirty="0"/>
              <a:t>Mastektomi/</a:t>
            </a:r>
            <a:r>
              <a:rPr lang="nb-NO" sz="1700" dirty="0" err="1"/>
              <a:t>ablatio</a:t>
            </a:r>
            <a:r>
              <a:rPr lang="nb-NO" sz="1700" dirty="0"/>
              <a:t> med direkte rekonstruksjon</a:t>
            </a:r>
          </a:p>
          <a:p>
            <a:r>
              <a:rPr lang="nb-NO" sz="1700" dirty="0"/>
              <a:t>	</a:t>
            </a:r>
            <a:r>
              <a:rPr lang="nb-NO" sz="1700" dirty="0" err="1"/>
              <a:t>Latissimus</a:t>
            </a:r>
            <a:r>
              <a:rPr lang="nb-NO" sz="1700" dirty="0"/>
              <a:t> </a:t>
            </a:r>
            <a:r>
              <a:rPr lang="nb-NO" sz="1700" dirty="0" err="1"/>
              <a:t>dorsi</a:t>
            </a:r>
            <a:endParaRPr lang="nb-NO" sz="1700" dirty="0"/>
          </a:p>
          <a:p>
            <a:r>
              <a:rPr lang="nb-NO" sz="1700" dirty="0"/>
              <a:t>	Primær rekonstruksjon av bryst</a:t>
            </a:r>
          </a:p>
          <a:p>
            <a:r>
              <a:rPr lang="nb-NO" sz="1700" dirty="0"/>
              <a:t>	</a:t>
            </a:r>
            <a:r>
              <a:rPr lang="nb-NO" sz="1700" dirty="0" err="1"/>
              <a:t>Bukplastikk</a:t>
            </a:r>
            <a:endParaRPr lang="nb-NO" sz="1700" dirty="0"/>
          </a:p>
          <a:p>
            <a:r>
              <a:rPr lang="nb-NO" sz="1700" dirty="0"/>
              <a:t>	</a:t>
            </a:r>
            <a:r>
              <a:rPr lang="nb-NO" sz="1700" dirty="0" err="1"/>
              <a:t>Lymfeglandeltoilette</a:t>
            </a:r>
            <a:endParaRPr lang="nb-NO" sz="1700" dirty="0"/>
          </a:p>
          <a:p>
            <a:r>
              <a:rPr lang="nb-NO" sz="1700" dirty="0"/>
              <a:t>	Hudtransplantasjoner</a:t>
            </a:r>
          </a:p>
          <a:p>
            <a:r>
              <a:rPr lang="nb-NO" sz="1700" dirty="0"/>
              <a:t>	Sårrevisjoner med </a:t>
            </a:r>
            <a:r>
              <a:rPr lang="nb-NO" sz="1700" dirty="0" err="1"/>
              <a:t>evt</a:t>
            </a:r>
            <a:r>
              <a:rPr lang="nb-NO" sz="1700" dirty="0"/>
              <a:t> lappeplastikk</a:t>
            </a:r>
          </a:p>
          <a:p>
            <a:r>
              <a:rPr lang="nb-NO" sz="1700" dirty="0"/>
              <a:t>	</a:t>
            </a:r>
            <a:r>
              <a:rPr lang="nb-NO" sz="1700" dirty="0" err="1"/>
              <a:t>Postbariatrisk</a:t>
            </a:r>
            <a:r>
              <a:rPr lang="nb-NO" sz="1700" dirty="0"/>
              <a:t> kirurgi.</a:t>
            </a:r>
          </a:p>
          <a:p>
            <a:r>
              <a:rPr lang="nb-NO" sz="1700" dirty="0"/>
              <a:t>         </a:t>
            </a:r>
            <a:r>
              <a:rPr lang="nb-NO" sz="1700" dirty="0" smtClean="0"/>
              <a:t>     Malignt </a:t>
            </a:r>
            <a:r>
              <a:rPr lang="nb-NO" sz="1700" dirty="0"/>
              <a:t>melanom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67863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smtClean="0"/>
              <a:t>Brystrekonstruksjon med ekspanderprotese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700" dirty="0"/>
              <a:t>Dette er pasienter som har hatt cancerproblematikk i brystet og som har fått fjernet hele brystet tidligere. Under operasjonen åpnes det gamle arret og protesen legges under den store brystmuskelen.  </a:t>
            </a:r>
            <a:endParaRPr lang="nb-NO" sz="1700" dirty="0" smtClean="0"/>
          </a:p>
          <a:p>
            <a:r>
              <a:rPr lang="nb-NO" sz="1700" dirty="0" smtClean="0"/>
              <a:t>En </a:t>
            </a:r>
            <a:r>
              <a:rPr lang="nb-NO" sz="1700" dirty="0"/>
              <a:t>ekspander protese er laget av silikon og har et kammer der man kan fylle på saltvann gjennom en ventil. Det gjør at </a:t>
            </a:r>
            <a:r>
              <a:rPr lang="nb-NO" sz="1700" dirty="0" smtClean="0"/>
              <a:t>man gradvis kan </a:t>
            </a:r>
            <a:r>
              <a:rPr lang="nb-NO" sz="1700" dirty="0"/>
              <a:t>utvide brysthuden.  Disse  pasientene får innlagt </a:t>
            </a:r>
            <a:r>
              <a:rPr lang="nb-NO" sz="1700" dirty="0" err="1"/>
              <a:t>vacumdren</a:t>
            </a:r>
            <a:r>
              <a:rPr lang="nb-NO" sz="1700" dirty="0"/>
              <a:t> for å lede blødning ut, slik at de ikke får hematomer i brystene.</a:t>
            </a:r>
          </a:p>
          <a:p>
            <a:r>
              <a:rPr lang="nb-NO" sz="1700" dirty="0"/>
              <a:t>De har også på seg medbrakt kompresjonsplagg og brystbind etter operasjonen.</a:t>
            </a:r>
          </a:p>
          <a:p>
            <a:r>
              <a:rPr lang="nb-NO" sz="1700" dirty="0"/>
              <a:t>Pasientene har restriksjoner etter operasjonen og de skal observeres nøye i forhold til perifer </a:t>
            </a:r>
            <a:r>
              <a:rPr lang="nb-NO" sz="1700" dirty="0" err="1" smtClean="0"/>
              <a:t>kapilærfyllning</a:t>
            </a:r>
            <a:r>
              <a:rPr lang="nb-NO" sz="1700" dirty="0" smtClean="0"/>
              <a:t> </a:t>
            </a:r>
            <a:r>
              <a:rPr lang="nb-NO" sz="1700" dirty="0"/>
              <a:t>i brystet.</a:t>
            </a:r>
          </a:p>
          <a:p>
            <a:r>
              <a:rPr lang="nb-NO" sz="1700" dirty="0"/>
              <a:t>Neste påfylling av protesen er 1-2 uker etter operasjon på poliklinikken. 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05913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2800" b="1" dirty="0" smtClean="0"/>
              <a:t>Informasjon til sykepleierstudenter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1183257" y="1816999"/>
            <a:ext cx="10515600" cy="4351338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b-NO" altLang="nb-NO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Moss 4 er en avdeling som består av ortopedisk og kirurgisk avdeling. </a:t>
            </a:r>
            <a:endParaRPr kumimoji="0" lang="nb-NO" altLang="nb-NO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b-NO" altLang="nb-NO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Avdelingen har ingen akuttfunksjon, og det er derfor bare pasienter som skal utføre planlagte operasjoner som kommer til avdelingen.</a:t>
            </a:r>
            <a:endParaRPr kumimoji="0" lang="nb-NO" altLang="nb-NO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b-NO" altLang="nb-NO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Vår avdeling betjener også pasienter som gjør mindre inngrep og som utskrives sammen dag som de blir innlagt. (dagpasienter</a:t>
            </a:r>
            <a:r>
              <a:rPr lang="nb-NO" altLang="nb-NO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nb-NO" altLang="nb-NO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nb-NO" altLang="nb-NO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Avdelingen </a:t>
            </a:r>
            <a:r>
              <a:rPr lang="nb-NO" altLang="nb-NO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ønsker å gi enkeltmennesket helhetlig behandling med fokus på å bidra til god helse. Slik at pasienten kan gjenvinne uavhengighet og oppleve velvære.</a:t>
            </a:r>
            <a:endParaRPr kumimoji="0" lang="nb-NO" altLang="nb-NO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b-NO" altLang="nb-NO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Grunnleggende verdier for avdelingen er omsorg, medmenneskelighet, empati, kunnskap og ansvar.</a:t>
            </a:r>
            <a:endParaRPr kumimoji="0" lang="nb-NO" altLang="nb-NO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endParaRPr lang="nb-NO" dirty="0"/>
          </a:p>
        </p:txBody>
      </p:sp>
      <p:pic>
        <p:nvPicPr>
          <p:cNvPr id="1025" name="Picture 1" descr="http://www.regjeringen.no/upload/HOD/Temabilder/Sykehus/Sykehus_tema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998" y="4377828"/>
            <a:ext cx="240982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1050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417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smtClean="0"/>
              <a:t>Mastektomi/</a:t>
            </a:r>
            <a:r>
              <a:rPr lang="nb-NO" sz="2800" b="1" dirty="0" err="1" smtClean="0"/>
              <a:t>ablatio</a:t>
            </a:r>
            <a:r>
              <a:rPr lang="nb-NO" sz="2800" b="1" dirty="0" smtClean="0"/>
              <a:t> med direkte rekonstruksjon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700" dirty="0"/>
              <a:t>Kvinner med </a:t>
            </a:r>
            <a:r>
              <a:rPr lang="nb-NO" sz="1700" dirty="0" err="1"/>
              <a:t>cancerprobelmatikk</a:t>
            </a:r>
            <a:r>
              <a:rPr lang="nb-NO" sz="1700" dirty="0"/>
              <a:t> i brystene, som får fjernet bryst og samtidig får lagt inn direkte implantat. </a:t>
            </a:r>
            <a:endParaRPr lang="nb-NO" sz="1700" dirty="0" smtClean="0"/>
          </a:p>
          <a:p>
            <a:r>
              <a:rPr lang="nb-NO" sz="1700" dirty="0" smtClean="0"/>
              <a:t>Eller </a:t>
            </a:r>
            <a:r>
              <a:rPr lang="nb-NO" sz="1700" dirty="0"/>
              <a:t>kvinner med kjent genmutasjon for ca. </a:t>
            </a:r>
            <a:r>
              <a:rPr lang="nb-NO" sz="1700" dirty="0" err="1"/>
              <a:t>mammae</a:t>
            </a:r>
            <a:r>
              <a:rPr lang="nb-NO" sz="1700" dirty="0"/>
              <a:t> som får fjernet begge bryster forebyggende</a:t>
            </a:r>
            <a:r>
              <a:rPr lang="nb-NO" sz="1700" dirty="0" smtClean="0"/>
              <a:t>.</a:t>
            </a:r>
          </a:p>
          <a:p>
            <a:r>
              <a:rPr lang="nb-NO" sz="1700" dirty="0" smtClean="0"/>
              <a:t> </a:t>
            </a:r>
            <a:r>
              <a:rPr lang="nb-NO" sz="1700" dirty="0"/>
              <a:t>Ved direkte rekonstruksjon er dette planlagt på forhånd med </a:t>
            </a:r>
            <a:r>
              <a:rPr lang="nb-NO" sz="1700" dirty="0" err="1"/>
              <a:t>mammaekirurg</a:t>
            </a:r>
            <a:r>
              <a:rPr lang="nb-NO" sz="1700" dirty="0"/>
              <a:t> og </a:t>
            </a:r>
            <a:r>
              <a:rPr lang="nb-NO" sz="1700" dirty="0" smtClean="0"/>
              <a:t>plastikk </a:t>
            </a:r>
            <a:r>
              <a:rPr lang="nb-NO" sz="1700" dirty="0"/>
              <a:t>kirurg</a:t>
            </a:r>
            <a:r>
              <a:rPr lang="nb-NO" sz="1700" dirty="0" smtClean="0"/>
              <a:t>.</a:t>
            </a:r>
          </a:p>
          <a:p>
            <a:r>
              <a:rPr lang="nb-NO" sz="1700" dirty="0" smtClean="0"/>
              <a:t> </a:t>
            </a:r>
            <a:r>
              <a:rPr lang="nb-NO" sz="1700" dirty="0"/>
              <a:t>Alt </a:t>
            </a:r>
            <a:r>
              <a:rPr lang="nb-NO" sz="1700" dirty="0" err="1"/>
              <a:t>mammae</a:t>
            </a:r>
            <a:r>
              <a:rPr lang="nb-NO" sz="1700" dirty="0"/>
              <a:t> vev fjernes. Plastikk kirurg tar over og legger inn enten </a:t>
            </a:r>
            <a:r>
              <a:rPr lang="nb-NO" sz="1700" dirty="0" err="1" smtClean="0"/>
              <a:t>expanderprotese</a:t>
            </a:r>
            <a:r>
              <a:rPr lang="nb-NO" sz="1700" dirty="0" smtClean="0"/>
              <a:t> </a:t>
            </a:r>
            <a:r>
              <a:rPr lang="nb-NO" sz="1700" dirty="0"/>
              <a:t>eller en permanent protese. </a:t>
            </a:r>
            <a:endParaRPr lang="nb-NO" sz="1700" dirty="0" smtClean="0"/>
          </a:p>
          <a:p>
            <a:r>
              <a:rPr lang="nb-NO" sz="1700" dirty="0" smtClean="0"/>
              <a:t>Protesen </a:t>
            </a:r>
            <a:r>
              <a:rPr lang="nb-NO" sz="1700" dirty="0"/>
              <a:t>legges under den store brystmuskelen. </a:t>
            </a:r>
            <a:endParaRPr lang="nb-NO" sz="1700" dirty="0" smtClean="0"/>
          </a:p>
          <a:p>
            <a:r>
              <a:rPr lang="nb-NO" sz="1700" dirty="0" smtClean="0"/>
              <a:t> </a:t>
            </a:r>
            <a:r>
              <a:rPr lang="nb-NO" sz="1700" dirty="0"/>
              <a:t>Det legges inn </a:t>
            </a:r>
            <a:r>
              <a:rPr lang="nb-NO" sz="1700" dirty="0" err="1"/>
              <a:t>vacumdren</a:t>
            </a:r>
            <a:r>
              <a:rPr lang="nb-NO" sz="1700" dirty="0"/>
              <a:t> for å lede blødning ut</a:t>
            </a:r>
          </a:p>
          <a:p>
            <a:r>
              <a:rPr lang="nb-NO" sz="1700" dirty="0"/>
              <a:t>Pasientene har også ofte lokal smertebehandling i form av et smertekateter som er lagt inn under brystprotesen.</a:t>
            </a:r>
          </a:p>
          <a:p>
            <a:r>
              <a:rPr lang="nb-NO" sz="1700" dirty="0"/>
              <a:t>I disse fylles det inn smertestillende medikamenter etter forordning fra lege.( </a:t>
            </a:r>
            <a:r>
              <a:rPr lang="nb-NO" sz="1700" dirty="0" err="1"/>
              <a:t>Ropivacain</a:t>
            </a:r>
            <a:r>
              <a:rPr lang="nb-NO" sz="1700" dirty="0"/>
              <a:t> eller </a:t>
            </a:r>
            <a:r>
              <a:rPr lang="nb-NO" sz="1700" dirty="0" err="1"/>
              <a:t>Naropin</a:t>
            </a:r>
            <a:r>
              <a:rPr lang="nb-NO" sz="1700" dirty="0"/>
              <a:t>)</a:t>
            </a:r>
          </a:p>
          <a:p>
            <a:pPr marL="0" indent="0">
              <a:buNone/>
            </a:pPr>
            <a:r>
              <a:rPr lang="nb-NO" dirty="0"/>
              <a:t> 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09699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err="1" smtClean="0"/>
              <a:t>Latissimus</a:t>
            </a:r>
            <a:r>
              <a:rPr lang="nb-NO" sz="2800" b="1" dirty="0" smtClean="0"/>
              <a:t> </a:t>
            </a:r>
            <a:r>
              <a:rPr lang="nb-NO" sz="2800" b="1" dirty="0" err="1" smtClean="0"/>
              <a:t>dorsi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600" dirty="0" err="1"/>
              <a:t>Latissimus</a:t>
            </a:r>
            <a:r>
              <a:rPr lang="nb-NO" sz="1600" dirty="0"/>
              <a:t>  </a:t>
            </a:r>
            <a:r>
              <a:rPr lang="nb-NO" sz="1600" dirty="0" err="1"/>
              <a:t>dorsi</a:t>
            </a:r>
            <a:r>
              <a:rPr lang="nb-NO" sz="1600" dirty="0"/>
              <a:t> er en stor muskel bak på sidene av </a:t>
            </a:r>
            <a:r>
              <a:rPr lang="nb-NO" sz="1600" dirty="0" err="1"/>
              <a:t>thorax</a:t>
            </a:r>
            <a:r>
              <a:rPr lang="nb-NO" sz="1600" dirty="0"/>
              <a:t>.</a:t>
            </a:r>
          </a:p>
          <a:p>
            <a:r>
              <a:rPr lang="nb-NO" sz="1600" dirty="0"/>
              <a:t>Denne muskelen brukes i noen tilfeller til å rekonstruere bryst.</a:t>
            </a:r>
          </a:p>
          <a:p>
            <a:r>
              <a:rPr lang="nb-NO" sz="1600" dirty="0"/>
              <a:t>Det vil si at deler av muskelen løsnes fra sine fester bak på ryggen og vris/flyttes frem for så å festes foran slik at den er med på å fylle opp der bryst vev er fjernet.</a:t>
            </a:r>
          </a:p>
          <a:p>
            <a:r>
              <a:rPr lang="nb-NO" sz="1600" dirty="0"/>
              <a:t>Det er i disse tilfellene særs viktig å kontrollere </a:t>
            </a:r>
            <a:r>
              <a:rPr lang="nb-NO" sz="1600" dirty="0" smtClean="0"/>
              <a:t>kapillærfylling</a:t>
            </a:r>
            <a:r>
              <a:rPr lang="nb-NO" sz="1600" dirty="0"/>
              <a:t>.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0" y="4001294"/>
            <a:ext cx="2926080" cy="206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79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err="1" smtClean="0"/>
              <a:t>Bukplastikk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700" dirty="0"/>
              <a:t>Buk-plastikk gjøres ofte etter </a:t>
            </a:r>
            <a:r>
              <a:rPr lang="nb-NO" sz="1700" dirty="0" err="1" smtClean="0"/>
              <a:t>barriatriske</a:t>
            </a:r>
            <a:r>
              <a:rPr lang="nb-NO" sz="1700" dirty="0" smtClean="0"/>
              <a:t> </a:t>
            </a:r>
            <a:r>
              <a:rPr lang="nb-NO" sz="1700" dirty="0"/>
              <a:t>operasjoner(slankeoperasjoner).</a:t>
            </a:r>
          </a:p>
          <a:p>
            <a:r>
              <a:rPr lang="nb-NO" sz="1700" dirty="0"/>
              <a:t>Disse pasientene </a:t>
            </a:r>
            <a:r>
              <a:rPr lang="nb-NO" sz="1700" dirty="0" smtClean="0"/>
              <a:t>vil  </a:t>
            </a:r>
            <a:r>
              <a:rPr lang="nb-NO" sz="1700" dirty="0"/>
              <a:t>få et overskudd av </a:t>
            </a:r>
            <a:r>
              <a:rPr lang="nb-NO" sz="1700" dirty="0" smtClean="0"/>
              <a:t>hud etter vektnedgang,  </a:t>
            </a:r>
            <a:r>
              <a:rPr lang="nb-NO" sz="1700" dirty="0"/>
              <a:t>som ikke bare er kosmetisk generende, men som også kan gi sår og plager fordi hud ligger over hud.</a:t>
            </a:r>
          </a:p>
          <a:p>
            <a:r>
              <a:rPr lang="nb-NO" sz="1700" dirty="0"/>
              <a:t> </a:t>
            </a:r>
            <a:r>
              <a:rPr lang="nb-NO" sz="1700" dirty="0" smtClean="0"/>
              <a:t>Noen </a:t>
            </a:r>
            <a:r>
              <a:rPr lang="nb-NO" sz="1700" dirty="0"/>
              <a:t>pasienter får utført en buk-plastikk etter svangerskap</a:t>
            </a:r>
            <a:r>
              <a:rPr lang="nb-NO" sz="1700" dirty="0" smtClean="0"/>
              <a:t>.</a:t>
            </a:r>
            <a:r>
              <a:rPr lang="nb-NO" sz="1700" dirty="0"/>
              <a:t> </a:t>
            </a:r>
          </a:p>
          <a:p>
            <a:r>
              <a:rPr lang="nb-NO" sz="1700" dirty="0"/>
              <a:t>Disse pasienten skal ha kompresjonsplagg(korsett) og gå foroverbøyd når de etter hvert mobiliseres opp. De skal gå foroverbøyd fordi det avlaster suturlinjen og den underliggende muskulaturen.</a:t>
            </a:r>
          </a:p>
          <a:p>
            <a:pPr marL="0" indent="0">
              <a:buNone/>
            </a:pPr>
            <a:r>
              <a:rPr lang="nb-NO" dirty="0"/>
              <a:t> 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92708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smtClean="0"/>
              <a:t>Lymfeglandel </a:t>
            </a:r>
            <a:r>
              <a:rPr lang="nb-NO" sz="2800" b="1" dirty="0" err="1" smtClean="0"/>
              <a:t>toilette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600" dirty="0"/>
              <a:t>Pasienter som har cancer med spredning til lymfeknuter får utført </a:t>
            </a:r>
            <a:r>
              <a:rPr lang="nb-NO" sz="1600" dirty="0" err="1"/>
              <a:t>lymfeglandeltoilette</a:t>
            </a:r>
            <a:r>
              <a:rPr lang="nb-NO" sz="1600" dirty="0"/>
              <a:t> i enten </a:t>
            </a:r>
            <a:r>
              <a:rPr lang="nb-NO" sz="1600" dirty="0" err="1"/>
              <a:t>axiller</a:t>
            </a:r>
            <a:r>
              <a:rPr lang="nb-NO" sz="1600" dirty="0"/>
              <a:t> eller i lysker.</a:t>
            </a:r>
          </a:p>
          <a:p>
            <a:r>
              <a:rPr lang="nb-NO" sz="1600" dirty="0"/>
              <a:t>Dette er store  og krevende operasjoner med stor blødningsfare </a:t>
            </a:r>
            <a:r>
              <a:rPr lang="nb-NO" sz="1600" dirty="0" err="1"/>
              <a:t>postoprativt</a:t>
            </a:r>
            <a:r>
              <a:rPr lang="nb-NO" sz="1600" dirty="0"/>
              <a:t>.</a:t>
            </a:r>
          </a:p>
          <a:p>
            <a:r>
              <a:rPr lang="nb-NO" sz="1600" dirty="0"/>
              <a:t>Alle har som regel sengeleie i 1-2 døgn etter operasjonen, de har dren </a:t>
            </a:r>
            <a:r>
              <a:rPr lang="nb-NO" sz="1600" dirty="0" smtClean="0"/>
              <a:t>og </a:t>
            </a:r>
            <a:r>
              <a:rPr lang="nb-NO" sz="1600" dirty="0" err="1"/>
              <a:t>restrisjoner</a:t>
            </a:r>
            <a:r>
              <a:rPr lang="nb-NO" sz="1600" dirty="0"/>
              <a:t> i forhold til mobilisering.</a:t>
            </a:r>
          </a:p>
          <a:p>
            <a:r>
              <a:rPr lang="nb-NO" sz="1600" dirty="0"/>
              <a:t>Disse pasientene må observeres nøye.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514" y="3341314"/>
            <a:ext cx="3381956" cy="260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90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smtClean="0"/>
              <a:t>Hudtransplantasjoner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600" dirty="0"/>
              <a:t>Hudtransplantasjoner er nødvendig dersom åpne sår ikke kan lukkes.</a:t>
            </a:r>
          </a:p>
          <a:p>
            <a:r>
              <a:rPr lang="nb-NO" sz="1600" dirty="0"/>
              <a:t>Som oftest skyldes det maligne melanomer, trykksår og </a:t>
            </a:r>
            <a:r>
              <a:rPr lang="nb-NO" sz="1600" dirty="0" err="1"/>
              <a:t>arrkorreksjoner</a:t>
            </a:r>
            <a:r>
              <a:rPr lang="nb-NO" sz="1600" dirty="0"/>
              <a:t>.</a:t>
            </a:r>
          </a:p>
          <a:p>
            <a:r>
              <a:rPr lang="nb-NO" sz="1600" dirty="0"/>
              <a:t>De som transplanteres i underekstremitetene har </a:t>
            </a:r>
            <a:r>
              <a:rPr lang="nb-NO" sz="1600" dirty="0" smtClean="0"/>
              <a:t>bevegelsesrestriksjoner </a:t>
            </a:r>
            <a:r>
              <a:rPr lang="nb-NO" sz="1600" dirty="0" err="1"/>
              <a:t>dvs</a:t>
            </a:r>
            <a:r>
              <a:rPr lang="nb-NO" sz="1600" dirty="0"/>
              <a:t> sengeleie. </a:t>
            </a:r>
          </a:p>
          <a:p>
            <a:r>
              <a:rPr lang="nb-NO" sz="1600" dirty="0"/>
              <a:t>Kirurgen </a:t>
            </a:r>
            <a:r>
              <a:rPr lang="nb-NO" sz="1600" dirty="0" err="1"/>
              <a:t>avbuttonerer</a:t>
            </a:r>
            <a:r>
              <a:rPr lang="nb-NO" sz="1600" dirty="0"/>
              <a:t> (fjerner bandasjen på transplantasjonsstedet) etter </a:t>
            </a:r>
            <a:r>
              <a:rPr lang="nb-NO" sz="1600" dirty="0" smtClean="0"/>
              <a:t>ca. </a:t>
            </a:r>
            <a:r>
              <a:rPr lang="nb-NO" sz="1600" dirty="0"/>
              <a:t>5 dager. Det gjøres enten på sengeposten eller på </a:t>
            </a:r>
            <a:r>
              <a:rPr lang="nb-NO" sz="1600" dirty="0" err="1"/>
              <a:t>plasikkirurgisk</a:t>
            </a:r>
            <a:r>
              <a:rPr lang="nb-NO" sz="1600" dirty="0"/>
              <a:t> poliklinikk.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84250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smtClean="0"/>
              <a:t>Sårrevisjon med lappeplastikk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600" dirty="0"/>
              <a:t>Disse operasjonene gjøres ofte </a:t>
            </a:r>
            <a:r>
              <a:rPr lang="nb-NO" sz="1600" dirty="0" err="1"/>
              <a:t>pga</a:t>
            </a:r>
            <a:r>
              <a:rPr lang="nb-NO" sz="1600" dirty="0"/>
              <a:t> liggesår.</a:t>
            </a:r>
          </a:p>
          <a:p>
            <a:r>
              <a:rPr lang="nb-NO" sz="1600" dirty="0"/>
              <a:t>Det renskes opp i såret og det svinges en lapp(muskel) fra nærområdet som dekker til såret. </a:t>
            </a:r>
          </a:p>
          <a:p>
            <a:r>
              <a:rPr lang="nb-NO" sz="1600" dirty="0"/>
              <a:t>Viktig å observere </a:t>
            </a:r>
            <a:r>
              <a:rPr lang="nb-NO" sz="1600" dirty="0" smtClean="0"/>
              <a:t>kapillærfylling, </a:t>
            </a:r>
            <a:r>
              <a:rPr lang="nb-NO" sz="1600" dirty="0"/>
              <a:t>lukt og sekresjon.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545" y="3572413"/>
            <a:ext cx="476250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56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err="1" smtClean="0"/>
              <a:t>Postbariatrisk</a:t>
            </a:r>
            <a:r>
              <a:rPr lang="nb-NO" sz="2800" b="1" dirty="0" smtClean="0"/>
              <a:t> kirurgi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600" dirty="0"/>
              <a:t>Pasienter som har gjennomgått en </a:t>
            </a:r>
            <a:r>
              <a:rPr lang="nb-NO" sz="1600" dirty="0" err="1"/>
              <a:t>gastric</a:t>
            </a:r>
            <a:r>
              <a:rPr lang="nb-NO" sz="1600" dirty="0"/>
              <a:t> bypass eller </a:t>
            </a:r>
            <a:r>
              <a:rPr lang="nb-NO" sz="1600" dirty="0" err="1"/>
              <a:t>sleeve</a:t>
            </a:r>
            <a:r>
              <a:rPr lang="nb-NO" sz="1600" dirty="0"/>
              <a:t> vil som oftest  ha behov for å fjerne overskuddshud etter vektnedgang.</a:t>
            </a:r>
          </a:p>
          <a:p>
            <a:r>
              <a:rPr lang="nb-NO" sz="1600" dirty="0"/>
              <a:t>Det er som nevnt over vanlig med </a:t>
            </a:r>
            <a:r>
              <a:rPr lang="nb-NO" sz="1600" dirty="0" err="1"/>
              <a:t>bukplastikk</a:t>
            </a:r>
            <a:r>
              <a:rPr lang="nb-NO" sz="1600" dirty="0"/>
              <a:t>, lårplastikk og </a:t>
            </a:r>
            <a:r>
              <a:rPr lang="nb-NO" sz="1600" dirty="0" err="1"/>
              <a:t>overarmsplasikk</a:t>
            </a:r>
            <a:r>
              <a:rPr lang="nb-NO" sz="1600" dirty="0"/>
              <a:t>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15341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err="1" smtClean="0"/>
              <a:t>Malingt</a:t>
            </a:r>
            <a:r>
              <a:rPr lang="nb-NO" sz="2800" b="1" dirty="0" smtClean="0"/>
              <a:t> melanom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600" dirty="0"/>
              <a:t>Føflekk kreft som kan oppstå over hele kroppen. </a:t>
            </a:r>
            <a:endParaRPr lang="nb-NO" sz="1600" dirty="0" smtClean="0"/>
          </a:p>
          <a:p>
            <a:r>
              <a:rPr lang="nb-NO" sz="1600" dirty="0" smtClean="0"/>
              <a:t>Pasienten </a:t>
            </a:r>
            <a:r>
              <a:rPr lang="nb-NO" sz="1600" dirty="0"/>
              <a:t>kommer til sekundær operasjon av eksisjon av malignt melanom, etter biopsisvar tatt hos fastlege eller hudlege. </a:t>
            </a:r>
            <a:endParaRPr lang="nb-NO" sz="1600" dirty="0" smtClean="0"/>
          </a:p>
          <a:p>
            <a:r>
              <a:rPr lang="nb-NO" sz="1600" dirty="0" smtClean="0"/>
              <a:t>Operasjonen </a:t>
            </a:r>
            <a:r>
              <a:rPr lang="nb-NO" sz="1600" dirty="0"/>
              <a:t>kan også innebære medfølgende </a:t>
            </a:r>
            <a:r>
              <a:rPr lang="nb-NO" sz="1600" dirty="0" err="1"/>
              <a:t>glandeltoilett</a:t>
            </a:r>
            <a:r>
              <a:rPr lang="nb-NO" sz="1600" dirty="0"/>
              <a:t>. Noen pasienter får transplantert hud.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5889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smtClean="0"/>
              <a:t>Endokrinologi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nb-NO" dirty="0"/>
              <a:t> </a:t>
            </a:r>
          </a:p>
          <a:p>
            <a:r>
              <a:rPr lang="nb-NO" b="1" dirty="0"/>
              <a:t>PARATHYREOIDECTOMI</a:t>
            </a:r>
            <a:endParaRPr lang="nb-NO" dirty="0"/>
          </a:p>
          <a:p>
            <a:r>
              <a:rPr lang="nb-NO" dirty="0"/>
              <a:t>Her fjernes biskjoldbruskkjertelen operativt.</a:t>
            </a:r>
          </a:p>
          <a:p>
            <a:r>
              <a:rPr lang="nb-NO" dirty="0"/>
              <a:t>Årsaken er </a:t>
            </a:r>
            <a:r>
              <a:rPr lang="nb-NO" dirty="0" err="1"/>
              <a:t>hyperkalsemi</a:t>
            </a:r>
            <a:r>
              <a:rPr lang="nb-NO" dirty="0"/>
              <a:t> eller </a:t>
            </a:r>
            <a:r>
              <a:rPr lang="nb-NO" dirty="0" err="1"/>
              <a:t>hyperparathyreoidisme</a:t>
            </a:r>
            <a:r>
              <a:rPr lang="nb-NO" dirty="0"/>
              <a:t>.</a:t>
            </a:r>
          </a:p>
          <a:p>
            <a:r>
              <a:rPr lang="nb-NO" dirty="0"/>
              <a:t>Det er viktig å observere blødning, tiltagende heshet og trykkfornemmelse i halsen.</a:t>
            </a:r>
          </a:p>
          <a:p>
            <a:r>
              <a:rPr lang="nb-NO" dirty="0"/>
              <a:t>Disse kan også få tegn på </a:t>
            </a:r>
            <a:r>
              <a:rPr lang="nb-NO" dirty="0" err="1"/>
              <a:t>hypokalsemi</a:t>
            </a:r>
            <a:r>
              <a:rPr lang="nb-NO" dirty="0"/>
              <a:t> som gir seg til kjenne ved prikking og nummenhet i munnområdet og fingrene.</a:t>
            </a:r>
          </a:p>
          <a:p>
            <a:r>
              <a:rPr lang="nb-NO" dirty="0"/>
              <a:t>Disse kan da ha effekt av et glass melk eller </a:t>
            </a:r>
            <a:r>
              <a:rPr lang="nb-NO" dirty="0" err="1" smtClean="0"/>
              <a:t>Calsium</a:t>
            </a:r>
            <a:r>
              <a:rPr lang="nb-NO" dirty="0" smtClean="0"/>
              <a:t> </a:t>
            </a:r>
            <a:r>
              <a:rPr lang="nb-NO" dirty="0" err="1"/>
              <a:t>sandoz</a:t>
            </a:r>
            <a:r>
              <a:rPr lang="nb-NO" dirty="0"/>
              <a:t>.</a:t>
            </a:r>
          </a:p>
          <a:p>
            <a:r>
              <a:rPr lang="nb-NO" dirty="0"/>
              <a:t> </a:t>
            </a:r>
          </a:p>
          <a:p>
            <a:r>
              <a:rPr lang="nb-NO" b="1" dirty="0"/>
              <a:t>HEMITHYREOIDECTOMI</a:t>
            </a:r>
            <a:endParaRPr lang="nb-NO" dirty="0"/>
          </a:p>
          <a:p>
            <a:r>
              <a:rPr lang="nb-NO" dirty="0"/>
              <a:t>Grunnen til at disse pasientene opereres </a:t>
            </a:r>
            <a:r>
              <a:rPr lang="nb-NO" dirty="0" smtClean="0"/>
              <a:t>er </a:t>
            </a:r>
            <a:r>
              <a:rPr lang="nb-NO" dirty="0"/>
              <a:t>struma eller tumor i glandula </a:t>
            </a:r>
            <a:r>
              <a:rPr lang="nb-NO" dirty="0" err="1"/>
              <a:t>thyreoidea</a:t>
            </a:r>
            <a:r>
              <a:rPr lang="nb-NO" dirty="0"/>
              <a:t>.</a:t>
            </a:r>
          </a:p>
          <a:p>
            <a:r>
              <a:rPr lang="nb-NO" dirty="0"/>
              <a:t> </a:t>
            </a:r>
          </a:p>
          <a:p>
            <a:r>
              <a:rPr lang="nb-NO" dirty="0"/>
              <a:t>For disse pasientene er det viktig å unngå brekninger.</a:t>
            </a:r>
          </a:p>
          <a:p>
            <a:r>
              <a:rPr lang="nb-NO" dirty="0"/>
              <a:t>Observere bandasje og </a:t>
            </a:r>
            <a:r>
              <a:rPr lang="nb-NO" dirty="0" smtClean="0"/>
              <a:t>evt. </a:t>
            </a:r>
            <a:r>
              <a:rPr lang="nb-NO" dirty="0"/>
              <a:t>hevelse.</a:t>
            </a:r>
          </a:p>
          <a:p>
            <a:r>
              <a:rPr lang="nb-NO" dirty="0"/>
              <a:t>Hevelse etter operasjonen kan gi pustebesvær.</a:t>
            </a:r>
          </a:p>
          <a:p>
            <a:r>
              <a:rPr lang="nb-NO" dirty="0"/>
              <a:t>Observere tegn på </a:t>
            </a:r>
            <a:r>
              <a:rPr lang="nb-NO" dirty="0" err="1"/>
              <a:t>hypocalsemi</a:t>
            </a:r>
            <a:r>
              <a:rPr lang="nb-NO" dirty="0"/>
              <a:t> som gir samme symptomer som nevnt under PHPT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44529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smtClean="0"/>
              <a:t>Ortopediske fagområder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800" b="1" dirty="0" smtClean="0"/>
              <a:t>Vanlige ortopediske operasjoner/diagnoser.</a:t>
            </a:r>
            <a:endParaRPr lang="nb-NO" sz="1800" b="1" dirty="0"/>
          </a:p>
          <a:p>
            <a:r>
              <a:rPr lang="nb-NO" sz="1600" dirty="0"/>
              <a:t>Hofte protese</a:t>
            </a:r>
          </a:p>
          <a:p>
            <a:r>
              <a:rPr lang="nb-NO" sz="1600" dirty="0"/>
              <a:t>Kneprotese</a:t>
            </a:r>
          </a:p>
          <a:p>
            <a:r>
              <a:rPr lang="nb-NO" sz="1600" dirty="0"/>
              <a:t>Spinalstenose</a:t>
            </a:r>
          </a:p>
          <a:p>
            <a:r>
              <a:rPr lang="nb-NO" sz="1600" dirty="0"/>
              <a:t>Prolaps</a:t>
            </a:r>
          </a:p>
          <a:p>
            <a:r>
              <a:rPr lang="nb-NO" sz="1600" dirty="0" err="1"/>
              <a:t>Valgiserende</a:t>
            </a:r>
            <a:r>
              <a:rPr lang="nb-NO" sz="1600" dirty="0"/>
              <a:t> osteotomi</a:t>
            </a:r>
          </a:p>
          <a:p>
            <a:r>
              <a:rPr lang="nb-NO" sz="1600" dirty="0" err="1"/>
              <a:t>Artrodeser</a:t>
            </a:r>
            <a:r>
              <a:rPr lang="nb-NO" sz="1600" dirty="0"/>
              <a:t> i fot og ankel</a:t>
            </a:r>
          </a:p>
          <a:p>
            <a:r>
              <a:rPr lang="nb-NO" sz="1600" dirty="0"/>
              <a:t>Håndledd, hånd eller </a:t>
            </a:r>
            <a:r>
              <a:rPr lang="nb-NO" sz="1600" dirty="0" smtClean="0"/>
              <a:t>fingre</a:t>
            </a:r>
          </a:p>
          <a:p>
            <a:r>
              <a:rPr lang="nb-NO" sz="1600" dirty="0" smtClean="0"/>
              <a:t>Protese i skulder.</a:t>
            </a:r>
            <a:endParaRPr lang="nb-NO" sz="16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4743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2800" b="1" dirty="0" smtClean="0"/>
              <a:t>Organisering av avdelingen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600" dirty="0" smtClean="0">
                <a:cs typeface="Arial" panose="020B0604020202020204" pitchFamily="34" charset="0"/>
              </a:rPr>
              <a:t>Avdelingen er delt inn i 4 tun. </a:t>
            </a:r>
          </a:p>
          <a:p>
            <a:r>
              <a:rPr lang="nb-NO" sz="1600" dirty="0" smtClean="0">
                <a:cs typeface="Arial" panose="020B0604020202020204" pitchFamily="34" charset="0"/>
              </a:rPr>
              <a:t>Tun 1 og 2 er ortopediske</a:t>
            </a:r>
          </a:p>
          <a:p>
            <a:r>
              <a:rPr lang="nb-NO" sz="1600" dirty="0" smtClean="0">
                <a:cs typeface="Arial" panose="020B0604020202020204" pitchFamily="34" charset="0"/>
              </a:rPr>
              <a:t>Tun 3 og 4 kirurgiske. På tun 3 er det 2 </a:t>
            </a:r>
            <a:r>
              <a:rPr lang="nb-NO" sz="1600" dirty="0" err="1" smtClean="0">
                <a:cs typeface="Arial" panose="020B0604020202020204" pitchFamily="34" charset="0"/>
              </a:rPr>
              <a:t>smitterom</a:t>
            </a:r>
            <a:r>
              <a:rPr lang="nb-NO" sz="1600" dirty="0" smtClean="0">
                <a:cs typeface="Arial" panose="020B0604020202020204" pitchFamily="34" charset="0"/>
              </a:rPr>
              <a:t>.</a:t>
            </a:r>
          </a:p>
          <a:p>
            <a:r>
              <a:rPr lang="nb-NO" sz="1600" dirty="0" smtClean="0">
                <a:cs typeface="Arial" panose="020B0604020202020204" pitchFamily="34" charset="0"/>
              </a:rPr>
              <a:t>Sykepleien er organisert som gruppesykepleie. Vi tilstreber at pasienten skal ha færrest mulig pleiere å forholde seg til  i løpet av oppholdet. </a:t>
            </a:r>
            <a:endParaRPr lang="nb-NO" sz="1600" dirty="0">
              <a:cs typeface="Arial" panose="020B0604020202020204" pitchFamily="34" charset="0"/>
            </a:endParaRPr>
          </a:p>
          <a:p>
            <a:r>
              <a:rPr lang="nb-NO" sz="1600" dirty="0" smtClean="0">
                <a:cs typeface="Arial" panose="020B0604020202020204" pitchFamily="34" charset="0"/>
              </a:rPr>
              <a:t>Operatør har hovedansvaret for pasienten. Operatør går visitt og følger opp pasienten med informasjon, forordninger, resepter og utskrivelse. </a:t>
            </a:r>
          </a:p>
          <a:p>
            <a:r>
              <a:rPr lang="nb-NO" sz="1600" dirty="0" smtClean="0">
                <a:cs typeface="Arial" panose="020B0604020202020204" pitchFamily="34" charset="0"/>
              </a:rPr>
              <a:t>På ortopediske tun er det visitt ca.  Kl. 07.30, før operatør starter dagen med nye operasjoner.</a:t>
            </a:r>
          </a:p>
          <a:p>
            <a:r>
              <a:rPr lang="nb-NO" sz="1600" dirty="0" smtClean="0">
                <a:cs typeface="Arial" panose="020B0604020202020204" pitchFamily="34" charset="0"/>
              </a:rPr>
              <a:t>På de kirurgiske tunene er det visitt tidlig på morgenen alt fra 07.00 til kl. 09.00 og utover dagen mellom operasjoner. </a:t>
            </a:r>
            <a:endParaRPr lang="nb-NO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82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smtClean="0"/>
              <a:t>Hofte og kneprotese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600" dirty="0"/>
              <a:t>Pasienter som kommer inn for å operere totalprotese i kne eller hofte, er pasienter som i lengre tid har hatt smerter på grunn av slitasje eller medfødt skade i leddet. </a:t>
            </a:r>
          </a:p>
          <a:p>
            <a:r>
              <a:rPr lang="nb-NO" sz="1600" dirty="0"/>
              <a:t>Operasjonen tar som regel 1,5 til 2 timer.</a:t>
            </a:r>
          </a:p>
          <a:p>
            <a:r>
              <a:rPr lang="nb-NO" sz="1600" dirty="0"/>
              <a:t>Operasjonen utføres vanligvis i spinalanestesi.</a:t>
            </a:r>
          </a:p>
          <a:p>
            <a:r>
              <a:rPr lang="nb-NO" sz="1600" dirty="0"/>
              <a:t>Pasientene mobiliseres opp </a:t>
            </a:r>
            <a:r>
              <a:rPr lang="nb-NO" sz="1600" dirty="0" smtClean="0"/>
              <a:t>ca. </a:t>
            </a:r>
            <a:r>
              <a:rPr lang="nb-NO" sz="1600" dirty="0"/>
              <a:t>2 timer etter operasjon på postoperativ avdeling og </a:t>
            </a:r>
            <a:r>
              <a:rPr lang="nb-NO" sz="1600" dirty="0" err="1"/>
              <a:t>ca</a:t>
            </a:r>
            <a:r>
              <a:rPr lang="nb-NO" sz="1600" dirty="0"/>
              <a:t> 6 timer postoperativt på sengeposten.  </a:t>
            </a:r>
          </a:p>
          <a:p>
            <a:r>
              <a:rPr lang="nb-NO" sz="1600" dirty="0"/>
              <a:t>Pasienter med </a:t>
            </a:r>
            <a:r>
              <a:rPr lang="nb-NO" sz="1600" dirty="0" err="1"/>
              <a:t>coxartrose</a:t>
            </a:r>
            <a:r>
              <a:rPr lang="nb-NO" sz="1600" dirty="0"/>
              <a:t>, medfødte hoftelidelser eller </a:t>
            </a:r>
            <a:r>
              <a:rPr lang="nb-NO" sz="1600" dirty="0" err="1"/>
              <a:t>caput</a:t>
            </a:r>
            <a:r>
              <a:rPr lang="nb-NO" sz="1600" dirty="0"/>
              <a:t> nekrose etter operasjoner i hoften. Det settes inn en totalprotese med utskiftning av hofteleddet, med innsetting av protese og cup</a:t>
            </a:r>
          </a:p>
          <a:p>
            <a:r>
              <a:rPr lang="nb-NO" sz="1600" dirty="0"/>
              <a:t>På avdelingen benyttes tre forskjellige operasjonsteknikker når det skal opereres  inn hofteprotese. Teknikkene omtales som lateral , bakre og  fremre tilgang.</a:t>
            </a:r>
          </a:p>
          <a:p>
            <a:r>
              <a:rPr lang="nb-NO" sz="1600" dirty="0"/>
              <a:t>Dette innebærer en forskjell rent operasjonsteknisk, men også noe i forhold til restriksjoner etter operasjonen.</a:t>
            </a:r>
          </a:p>
          <a:p>
            <a:r>
              <a:rPr lang="nb-NO" sz="1600" dirty="0"/>
              <a:t> Pasienter med </a:t>
            </a:r>
            <a:r>
              <a:rPr lang="nb-NO" sz="1600" dirty="0" err="1"/>
              <a:t>gonartrose</a:t>
            </a:r>
            <a:r>
              <a:rPr lang="nb-NO" sz="1600" dirty="0"/>
              <a:t> (kneslitasje), medfødte knelidelser eller feilstillinger. Det </a:t>
            </a:r>
            <a:r>
              <a:rPr lang="nb-NO" sz="1600" dirty="0" smtClean="0"/>
              <a:t>skiftes ut </a:t>
            </a:r>
            <a:r>
              <a:rPr lang="nb-NO" sz="1600" dirty="0"/>
              <a:t>kneleddet med </a:t>
            </a:r>
            <a:r>
              <a:rPr lang="nb-NO" sz="1600" dirty="0" smtClean="0"/>
              <a:t>innsetting </a:t>
            </a:r>
            <a:r>
              <a:rPr lang="nb-NO" sz="1600" dirty="0"/>
              <a:t>av protesedel i </a:t>
            </a:r>
            <a:r>
              <a:rPr lang="nb-NO" sz="1600" dirty="0" err="1"/>
              <a:t>i</a:t>
            </a:r>
            <a:r>
              <a:rPr lang="nb-NO" sz="1600" dirty="0"/>
              <a:t> femurkondylen og tibia kondylen. Det gjøres totalprotese  eller </a:t>
            </a:r>
            <a:r>
              <a:rPr lang="nb-NO" sz="1600" dirty="0" err="1"/>
              <a:t>hemiprotese</a:t>
            </a:r>
            <a:endParaRPr lang="nb-NO" sz="1600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51715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8" y="2305877"/>
            <a:ext cx="2586559" cy="1939919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255" y="2316764"/>
            <a:ext cx="2089785" cy="192903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258" y="2304295"/>
            <a:ext cx="1653871" cy="1941501"/>
          </a:xfrm>
          <a:prstGeom prst="rect">
            <a:avLst/>
          </a:prstGeom>
        </p:spPr>
      </p:pic>
      <p:pic>
        <p:nvPicPr>
          <p:cNvPr id="2050" name="Picture 2" descr="Hofteprotese: metoden - operasjon - behandling | Aleri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317" y="2397011"/>
            <a:ext cx="2746766" cy="184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478" y="4794926"/>
            <a:ext cx="26860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76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smtClean="0"/>
              <a:t>Bakre tilgang, fremre tilgang og lateral tilgang hofteprotese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700" dirty="0"/>
              <a:t>Den bakre tilgangen er mye lik den laterale, men snittet legges noe lengre bak. Ved bakre tilgang blir </a:t>
            </a:r>
            <a:r>
              <a:rPr lang="nb-NO" sz="1700" dirty="0" err="1"/>
              <a:t>gluteusmuskulaturen</a:t>
            </a:r>
            <a:r>
              <a:rPr lang="nb-NO" sz="1700" dirty="0"/>
              <a:t> skåret over i forbindelse med innsettingen av protese og blir derfor </a:t>
            </a:r>
            <a:r>
              <a:rPr lang="nb-NO" sz="1700" dirty="0" err="1"/>
              <a:t>suturert</a:t>
            </a:r>
            <a:r>
              <a:rPr lang="nb-NO" sz="1700" dirty="0"/>
              <a:t> sammen igjen når protesen er satt på plass.</a:t>
            </a:r>
          </a:p>
          <a:p>
            <a:r>
              <a:rPr lang="nb-NO" sz="1700" dirty="0"/>
              <a:t>Dette innebærer at pasienten må være noe mer forsiktig i mobiliseringen</a:t>
            </a:r>
          </a:p>
          <a:p>
            <a:r>
              <a:rPr lang="nb-NO" sz="1700" dirty="0"/>
              <a:t>Det er fordi muskulaturen ikke er </a:t>
            </a:r>
            <a:r>
              <a:rPr lang="nb-NO" sz="1700" dirty="0" err="1"/>
              <a:t>inntakt</a:t>
            </a:r>
            <a:r>
              <a:rPr lang="nb-NO" sz="1700" dirty="0"/>
              <a:t>(hel) og at det ikke er ønskelig at muskulaturen </a:t>
            </a:r>
            <a:r>
              <a:rPr lang="nb-NO" sz="1700" dirty="0" err="1"/>
              <a:t>rupturerer</a:t>
            </a:r>
            <a:r>
              <a:rPr lang="nb-NO" sz="1700" dirty="0"/>
              <a:t>.</a:t>
            </a:r>
          </a:p>
          <a:p>
            <a:r>
              <a:rPr lang="nb-NO" sz="1700" dirty="0"/>
              <a:t>Pasienten skal ikke krysse midtlinjen sin, ikke </a:t>
            </a:r>
            <a:r>
              <a:rPr lang="nb-NO" sz="1700" dirty="0" err="1"/>
              <a:t>innadrotere</a:t>
            </a:r>
            <a:r>
              <a:rPr lang="nb-NO" sz="1700" dirty="0"/>
              <a:t> </a:t>
            </a:r>
            <a:r>
              <a:rPr lang="nb-NO" sz="1700" dirty="0" err="1" smtClean="0"/>
              <a:t>opr</a:t>
            </a:r>
            <a:r>
              <a:rPr lang="nb-NO" sz="1700" dirty="0" smtClean="0"/>
              <a:t>. </a:t>
            </a:r>
            <a:r>
              <a:rPr lang="nb-NO" sz="1700" dirty="0"/>
              <a:t>bein og samtidig krysse midtlinjen. Ikke bøye hoften mer enn 90 grader. </a:t>
            </a:r>
          </a:p>
          <a:p>
            <a:r>
              <a:rPr lang="nb-NO" sz="1600" dirty="0"/>
              <a:t>Ved den fremre tilgangen legges operasjonssnittet i lyskeområdet.</a:t>
            </a:r>
          </a:p>
          <a:p>
            <a:r>
              <a:rPr lang="nb-NO" sz="1600" dirty="0"/>
              <a:t>Snittet er mye mindre og </a:t>
            </a:r>
            <a:r>
              <a:rPr lang="nb-NO" sz="1600" dirty="0" err="1"/>
              <a:t>gluteus</a:t>
            </a:r>
            <a:r>
              <a:rPr lang="nb-NO" sz="1600" dirty="0"/>
              <a:t> beholdes hel.</a:t>
            </a:r>
          </a:p>
          <a:p>
            <a:r>
              <a:rPr lang="nb-NO" sz="1600" dirty="0" smtClean="0"/>
              <a:t>Ved </a:t>
            </a:r>
            <a:r>
              <a:rPr lang="nb-NO" sz="1600" dirty="0"/>
              <a:t>den laterale tilgangen går operatøren inn på siden av hoften. De går gjennom </a:t>
            </a:r>
            <a:r>
              <a:rPr lang="nb-NO" sz="1600" dirty="0" err="1"/>
              <a:t>gluteus</a:t>
            </a:r>
            <a:r>
              <a:rPr lang="nb-NO" sz="1600" dirty="0"/>
              <a:t>-muskulaturen for å få tilgang til hofteleddet.</a:t>
            </a:r>
          </a:p>
          <a:p>
            <a:r>
              <a:rPr lang="nb-NO" sz="1600" dirty="0"/>
              <a:t>Samme restriksjoner som ved bakre tilgang</a:t>
            </a:r>
          </a:p>
          <a:p>
            <a:endParaRPr lang="nb-NO" sz="1600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560809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smtClean="0"/>
              <a:t>Hofte og </a:t>
            </a:r>
            <a:r>
              <a:rPr lang="nb-NO" sz="2800" b="1" dirty="0" err="1" smtClean="0"/>
              <a:t>kneskole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b-NO" dirty="0"/>
              <a:t>På forhånd har pasientene vært på ”hofte-/</a:t>
            </a:r>
            <a:r>
              <a:rPr lang="nb-NO" dirty="0" err="1"/>
              <a:t>kneskole</a:t>
            </a:r>
            <a:r>
              <a:rPr lang="nb-NO" dirty="0"/>
              <a:t>”</a:t>
            </a:r>
          </a:p>
          <a:p>
            <a:r>
              <a:rPr lang="nb-NO" dirty="0"/>
              <a:t>Dette er en dag der de som skal opereres, </a:t>
            </a:r>
            <a:r>
              <a:rPr lang="nb-NO" dirty="0" smtClean="0"/>
              <a:t>ca. </a:t>
            </a:r>
            <a:r>
              <a:rPr lang="nb-NO" dirty="0"/>
              <a:t>14 dager frem i tid, får informasjon om operasjonen.</a:t>
            </a:r>
          </a:p>
          <a:p>
            <a:r>
              <a:rPr lang="nb-NO" dirty="0"/>
              <a:t>I løpet av denne dagen får de informasjon fra anestesisykepleier,  fysioterapeut og sykepleier fra avdelingen.</a:t>
            </a:r>
          </a:p>
          <a:p>
            <a:r>
              <a:rPr lang="nb-NO" dirty="0"/>
              <a:t>Turnuslege tar også opp journal i løpet av dagen.</a:t>
            </a:r>
          </a:p>
          <a:p>
            <a:r>
              <a:rPr lang="nb-NO" dirty="0"/>
              <a:t> </a:t>
            </a:r>
          </a:p>
          <a:p>
            <a:r>
              <a:rPr lang="nb-NO" dirty="0"/>
              <a:t>Denne dagen </a:t>
            </a:r>
            <a:r>
              <a:rPr lang="nb-NO" dirty="0" smtClean="0"/>
              <a:t>bidrar </a:t>
            </a:r>
            <a:r>
              <a:rPr lang="nb-NO" dirty="0"/>
              <a:t>til at pasientene er godt forberedt til innleggelse og operasjon. De får den tryggheten som informasjon gir, samt at de har mulighet til å spørre om det de lurer på i forkant.</a:t>
            </a:r>
          </a:p>
          <a:p>
            <a:r>
              <a:rPr lang="nb-NO" dirty="0"/>
              <a:t> </a:t>
            </a:r>
          </a:p>
          <a:p>
            <a:r>
              <a:rPr lang="nb-NO" dirty="0"/>
              <a:t>En annen fordel med å ta pasienter inn i </a:t>
            </a:r>
            <a:r>
              <a:rPr lang="nb-NO" dirty="0" smtClean="0"/>
              <a:t>forkant, </a:t>
            </a:r>
            <a:r>
              <a:rPr lang="nb-NO" dirty="0"/>
              <a:t>er at man kan utrede, eventuelt behandle lidelser som blir oppdaget, slik at de allikevel kan opereres som planlagt.</a:t>
            </a:r>
          </a:p>
          <a:p>
            <a:r>
              <a:rPr lang="nb-NO" dirty="0"/>
              <a:t>Tidligere kunne disse pasientene bli strøket fra operasjonen den dagen de ble innlagt.</a:t>
            </a:r>
          </a:p>
          <a:p>
            <a:r>
              <a:rPr lang="nb-NO" dirty="0"/>
              <a:t>Når vi vet at pasienter forbereder seg både mentalt og praktisk på operasjonen, er det en stor påkjenning å få operasjonen utsatt.</a:t>
            </a:r>
          </a:p>
          <a:p>
            <a:r>
              <a:rPr lang="nb-NO" dirty="0"/>
              <a:t>Det kan dreie seg om UVI, unormalt EKG, hudlidelser.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05164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700" dirty="0"/>
              <a:t>Det betyr at de som har UVI blir behandlet med antibiotika, unormalt EKG blir utredet av anestesilege eller kardiolog.</a:t>
            </a:r>
          </a:p>
          <a:p>
            <a:r>
              <a:rPr lang="nb-NO" sz="1700" dirty="0"/>
              <a:t>Hudlidelser blir henvist til hudlege for behandling i forkant</a:t>
            </a:r>
            <a:r>
              <a:rPr lang="nb-NO" sz="1700" dirty="0" smtClean="0"/>
              <a:t>.</a:t>
            </a:r>
            <a:r>
              <a:rPr lang="nb-NO" sz="1700" dirty="0"/>
              <a:t> </a:t>
            </a:r>
          </a:p>
          <a:p>
            <a:r>
              <a:rPr lang="nb-NO" sz="1700" dirty="0"/>
              <a:t>Denne ”skoledagen” legger vekt på at pasienten er en frisk person med en utslitt hofte eller et kne.</a:t>
            </a:r>
          </a:p>
          <a:p>
            <a:r>
              <a:rPr lang="nb-NO" sz="1700" dirty="0"/>
              <a:t>Det innebærer at vi får en felles forventning om forløpet etter operasjonen.</a:t>
            </a:r>
          </a:p>
          <a:p>
            <a:r>
              <a:rPr lang="nb-NO" sz="1700" dirty="0"/>
              <a:t>På hofte- og </a:t>
            </a:r>
            <a:r>
              <a:rPr lang="nb-NO" sz="1700" dirty="0" err="1"/>
              <a:t>kneskolen</a:t>
            </a:r>
            <a:r>
              <a:rPr lang="nb-NO" sz="1700" dirty="0"/>
              <a:t> blir de informert om at de utskrives når de er ferdigbehandlet. Det vil si når de mestrer krykkegang(også i trapp), klarer å ivareta sin personlige hygiene og er godt </a:t>
            </a:r>
            <a:r>
              <a:rPr lang="nb-NO" sz="1700" dirty="0" err="1"/>
              <a:t>smertelindret</a:t>
            </a:r>
            <a:r>
              <a:rPr lang="nb-NO" sz="1700" dirty="0"/>
              <a:t>. Noen blir utskrevet dagen etter operasjonen, andre blir noe lenger i avdelingen</a:t>
            </a:r>
            <a:r>
              <a:rPr lang="nb-NO" sz="1700" dirty="0" smtClean="0"/>
              <a:t>.</a:t>
            </a:r>
            <a:endParaRPr lang="nb-NO" sz="1700" dirty="0"/>
          </a:p>
          <a:p>
            <a:r>
              <a:rPr lang="nb-NO" sz="1700" dirty="0"/>
              <a:t>Vanligvis blir pasienten  utskrevet  2 – 3 dager etter operasjonen.</a:t>
            </a:r>
          </a:p>
          <a:p>
            <a:r>
              <a:rPr lang="nb-NO" sz="1700" dirty="0"/>
              <a:t>Dette motiverer til økt egeninnsats og rask rehabilitering</a:t>
            </a:r>
            <a:r>
              <a:rPr lang="nb-NO" sz="1700" dirty="0" smtClean="0"/>
              <a:t>.</a:t>
            </a:r>
            <a:endParaRPr lang="nb-NO" sz="1700" dirty="0"/>
          </a:p>
          <a:p>
            <a:r>
              <a:rPr lang="nb-NO" sz="1700" dirty="0"/>
              <a:t>De som kommer til kne- og </a:t>
            </a:r>
            <a:r>
              <a:rPr lang="nb-NO" sz="1700" dirty="0" err="1"/>
              <a:t>hofteskole</a:t>
            </a:r>
            <a:r>
              <a:rPr lang="nb-NO" sz="1700" dirty="0"/>
              <a:t> er pasienter som får utført protesekirurgi.</a:t>
            </a:r>
          </a:p>
          <a:p>
            <a:pPr marL="0" indent="0">
              <a:buNone/>
            </a:pPr>
            <a:r>
              <a:rPr lang="nb-NO" dirty="0"/>
              <a:t> 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2019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smtClean="0"/>
              <a:t>Samme dag innleggelse (SDI). Pasienter som legges inn dagen før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b-NO" sz="2300" dirty="0"/>
              <a:t>Det er pasienter som legges inn samme dag som de skal opereres. Det er kun få unntak som ikke gjør det. </a:t>
            </a:r>
          </a:p>
          <a:p>
            <a:r>
              <a:rPr lang="nb-NO" sz="2300" dirty="0"/>
              <a:t>”Løs” sykepleier har ansvaret for disse pasientene .</a:t>
            </a:r>
          </a:p>
          <a:p>
            <a:r>
              <a:rPr lang="nb-NO" sz="2300" dirty="0"/>
              <a:t>Løs sykepleier er ikke tilknyttet noen spesiell gruppe, men har ansvaret for dagens operasjonspasienter.</a:t>
            </a:r>
          </a:p>
          <a:p>
            <a:r>
              <a:rPr lang="nb-NO" sz="2300" dirty="0" smtClean="0"/>
              <a:t>Sykepleieren </a:t>
            </a:r>
            <a:r>
              <a:rPr lang="nb-NO" sz="2300" dirty="0"/>
              <a:t>går med calling og er et bindeledd mellom operasjonsavdelingen og </a:t>
            </a:r>
            <a:r>
              <a:rPr lang="nb-NO" sz="2300" dirty="0" smtClean="0"/>
              <a:t>sengeposten</a:t>
            </a:r>
          </a:p>
          <a:p>
            <a:r>
              <a:rPr lang="nb-NO" sz="2300" dirty="0"/>
              <a:t>Alle pasienter som skal operere inn hofte- eller kneprotese skal på ultra-ren side på operasjonsavdelingen.</a:t>
            </a:r>
          </a:p>
          <a:p>
            <a:pPr marL="0" indent="0">
              <a:buNone/>
            </a:pPr>
            <a:r>
              <a:rPr lang="nb-NO" sz="2300" dirty="0"/>
              <a:t> </a:t>
            </a:r>
          </a:p>
          <a:p>
            <a:r>
              <a:rPr lang="nb-NO" sz="2300" dirty="0"/>
              <a:t>De pasientene som står først på operasjonsprogrammet kjøres ned til fastsatte tider.</a:t>
            </a:r>
          </a:p>
          <a:p>
            <a:r>
              <a:rPr lang="nb-NO" sz="2300" dirty="0"/>
              <a:t>Koordinator på operasjonsavdelingen </a:t>
            </a:r>
            <a:r>
              <a:rPr lang="nb-NO" sz="2300" dirty="0" err="1"/>
              <a:t>caller</a:t>
            </a:r>
            <a:r>
              <a:rPr lang="nb-NO" sz="2300" dirty="0"/>
              <a:t> avdelingen når de neste pasientene skal </a:t>
            </a:r>
            <a:r>
              <a:rPr lang="nb-NO" sz="2300" dirty="0" smtClean="0"/>
              <a:t>kjøres ned til </a:t>
            </a:r>
            <a:r>
              <a:rPr lang="nb-NO" sz="2300" dirty="0"/>
              <a:t>operasjon.</a:t>
            </a:r>
          </a:p>
          <a:p>
            <a:r>
              <a:rPr lang="nb-NO" sz="2300" dirty="0"/>
              <a:t>Pasientene ligger på postoperativ avdeling til de er stabile og kan flyttes til posten.</a:t>
            </a:r>
          </a:p>
          <a:p>
            <a:pPr marL="0" indent="0">
              <a:buNone/>
            </a:pPr>
            <a:r>
              <a:rPr lang="nb-NO" sz="2300" dirty="0"/>
              <a:t> </a:t>
            </a:r>
          </a:p>
          <a:p>
            <a:r>
              <a:rPr lang="nb-NO" sz="2300" dirty="0"/>
              <a:t>Alle pasientene kjøres til avdelingen av portør, og det er kun rapport over telefon dersom det er spesielle problemstillinger per eller </a:t>
            </a:r>
            <a:r>
              <a:rPr lang="nb-NO" sz="2300" dirty="0" err="1"/>
              <a:t>postopr</a:t>
            </a:r>
            <a:r>
              <a:rPr lang="nb-NO" sz="2300" dirty="0"/>
              <a:t>.</a:t>
            </a:r>
          </a:p>
          <a:p>
            <a:r>
              <a:rPr lang="nb-NO" sz="2300" dirty="0"/>
              <a:t>Dokumentasjon skjer i </a:t>
            </a:r>
            <a:r>
              <a:rPr lang="nb-NO" sz="2300" dirty="0" err="1"/>
              <a:t>Dips</a:t>
            </a:r>
            <a:r>
              <a:rPr lang="nb-NO" sz="2300" dirty="0"/>
              <a:t>.</a:t>
            </a:r>
          </a:p>
          <a:p>
            <a:endParaRPr lang="nb-NO" sz="1700" dirty="0" smtClean="0"/>
          </a:p>
          <a:p>
            <a:endParaRPr lang="nb-NO" sz="1700" dirty="0"/>
          </a:p>
        </p:txBody>
      </p:sp>
    </p:spTree>
    <p:extLst>
      <p:ext uri="{BB962C8B-B14F-4D97-AF65-F5344CB8AC3E}">
        <p14:creationId xmlns:p14="http://schemas.microsoft.com/office/powerpoint/2010/main" val="313519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600" dirty="0" smtClean="0"/>
              <a:t>Årsaken </a:t>
            </a:r>
            <a:r>
              <a:rPr lang="nb-NO" sz="1600" dirty="0"/>
              <a:t>til </a:t>
            </a:r>
            <a:r>
              <a:rPr lang="nb-NO" sz="1600" dirty="0" smtClean="0"/>
              <a:t> </a:t>
            </a:r>
            <a:r>
              <a:rPr lang="nb-NO" sz="1600" dirty="0"/>
              <a:t>innlegges dagen før </a:t>
            </a:r>
            <a:r>
              <a:rPr lang="nb-NO" sz="1600" dirty="0" smtClean="0"/>
              <a:t>er ofte at pas. har  </a:t>
            </a:r>
            <a:r>
              <a:rPr lang="nb-NO" sz="1600" dirty="0"/>
              <a:t>grunnsykdommer eller bruker medisiner som kan ha betydning for operasjonen.</a:t>
            </a:r>
          </a:p>
          <a:p>
            <a:r>
              <a:rPr lang="nb-NO" sz="1600" dirty="0"/>
              <a:t>Dette kan for eksempel være pasienter som trenger medisinsk tilsyn i forkant av operasjonen eller som bruker </a:t>
            </a:r>
            <a:r>
              <a:rPr lang="nb-NO" sz="1600" dirty="0" err="1"/>
              <a:t>Marevan</a:t>
            </a:r>
            <a:r>
              <a:rPr lang="nb-NO" sz="1600" dirty="0"/>
              <a:t>.</a:t>
            </a:r>
          </a:p>
          <a:p>
            <a:r>
              <a:rPr lang="nb-NO" sz="1600" dirty="0"/>
              <a:t>I noen tilfeller er også lang reisevei og høy alder indikasjon for innleggelse dagen før inngrepet</a:t>
            </a:r>
            <a:r>
              <a:rPr lang="nb-NO" sz="1600" dirty="0" smtClean="0"/>
              <a:t>.</a:t>
            </a:r>
          </a:p>
          <a:p>
            <a:r>
              <a:rPr lang="nb-NO" sz="1600" dirty="0" smtClean="0"/>
              <a:t>Det kan også være at pasienten ikke klarer seg selv og må ha hjelp til  dusj før operasjon. </a:t>
            </a:r>
            <a:endParaRPr lang="nb-NO" sz="1600" dirty="0"/>
          </a:p>
          <a:p>
            <a:r>
              <a:rPr lang="nb-NO" sz="1600" dirty="0"/>
              <a:t>Vanligvis skal pasienten ta blodprøver når han kommer.</a:t>
            </a:r>
          </a:p>
          <a:p>
            <a:r>
              <a:rPr lang="nb-NO" sz="1600" dirty="0"/>
              <a:t>Pasientene møter opp </a:t>
            </a:r>
            <a:r>
              <a:rPr lang="nb-NO" sz="1600" dirty="0" smtClean="0"/>
              <a:t>kl. </a:t>
            </a:r>
            <a:r>
              <a:rPr lang="nb-NO" sz="1600" dirty="0"/>
              <a:t>15.00 i avdelingen. </a:t>
            </a:r>
          </a:p>
          <a:p>
            <a:endParaRPr lang="nb-NO" sz="2400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098831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smtClean="0"/>
              <a:t>Rygg operasjoner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600" b="1" dirty="0"/>
              <a:t>SPINALSTENOSE</a:t>
            </a:r>
            <a:endParaRPr lang="nb-NO" sz="1600" dirty="0"/>
          </a:p>
          <a:p>
            <a:r>
              <a:rPr lang="nb-NO" sz="1600" dirty="0"/>
              <a:t>På grunn av en total eller delvis innsnevring av spinalkanalen i ryggen som resulterer i avklemming av nerve i rotkanalen opereres pasienten med </a:t>
            </a:r>
            <a:r>
              <a:rPr lang="nb-NO" sz="1600" dirty="0" err="1"/>
              <a:t>laminektomi</a:t>
            </a:r>
            <a:r>
              <a:rPr lang="nb-NO" sz="1600" dirty="0"/>
              <a:t>. Da fjernes ryggtaggen sammen med en del av virvelbuen. Ved tegn til instabilitet settes det også inn fiksasjon.  </a:t>
            </a:r>
          </a:p>
          <a:p>
            <a:r>
              <a:rPr lang="nb-NO" sz="1600" b="1" dirty="0"/>
              <a:t>PROLAPS</a:t>
            </a:r>
            <a:endParaRPr lang="nb-NO" sz="1600" dirty="0"/>
          </a:p>
          <a:p>
            <a:r>
              <a:rPr lang="nb-NO" sz="1600" dirty="0"/>
              <a:t>Skiveprolaps er en utglidning av mellomvirvelbrusk. Denne kan affisere spinalkanalen og nerverøtter og dermed gi nevrologiske utfall som nedsatt følelse og utstrålinger i </a:t>
            </a:r>
            <a:r>
              <a:rPr lang="nb-NO" sz="1600" dirty="0" smtClean="0"/>
              <a:t>underekstremitetene. </a:t>
            </a:r>
            <a:r>
              <a:rPr lang="nb-NO" sz="1600" dirty="0"/>
              <a:t>Pasienter med økende pareser, problemer med naturlige funksjoner blir operert som  øyeblikkelig hjelp. </a:t>
            </a:r>
          </a:p>
          <a:p>
            <a:r>
              <a:rPr lang="nb-NO" sz="1600" dirty="0"/>
              <a:t>Pasienter med stor og langvarig smerteproblematikk og hvor MR viser prolaps blir operert som elektive.  De fleste som blir operert med prolaps er dagkirurgiske pasienter. 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238" y="4412337"/>
            <a:ext cx="3649152" cy="2219051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24" y="4714876"/>
            <a:ext cx="2133600" cy="20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033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smtClean="0"/>
              <a:t>Diverse andre ortopediske operasjoner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700" b="1" dirty="0"/>
              <a:t>VALGISERENDE OSTEOTOMI</a:t>
            </a:r>
            <a:endParaRPr lang="nb-NO" sz="1700" dirty="0"/>
          </a:p>
          <a:p>
            <a:r>
              <a:rPr lang="nb-NO" sz="1700" dirty="0"/>
              <a:t>Pasienter med </a:t>
            </a:r>
            <a:r>
              <a:rPr lang="nb-NO" sz="1700" dirty="0" err="1" smtClean="0"/>
              <a:t>gonarthrose</a:t>
            </a:r>
            <a:r>
              <a:rPr lang="nb-NO" sz="1700" dirty="0" smtClean="0"/>
              <a:t> </a:t>
            </a:r>
            <a:r>
              <a:rPr lang="nb-NO" sz="1700" dirty="0"/>
              <a:t>relatert til feilstillinger, </a:t>
            </a:r>
            <a:r>
              <a:rPr lang="nb-NO" sz="1700" dirty="0" smtClean="0"/>
              <a:t>men </a:t>
            </a:r>
            <a:r>
              <a:rPr lang="nb-NO" sz="1700" dirty="0"/>
              <a:t>har </a:t>
            </a:r>
            <a:r>
              <a:rPr lang="nb-NO" sz="1700" dirty="0" err="1"/>
              <a:t>inntakt</a:t>
            </a:r>
            <a:r>
              <a:rPr lang="nb-NO" sz="1700" dirty="0"/>
              <a:t> brusk. </a:t>
            </a:r>
            <a:endParaRPr lang="nb-NO" sz="1700" dirty="0" smtClean="0"/>
          </a:p>
          <a:p>
            <a:r>
              <a:rPr lang="nb-NO" sz="1700" dirty="0" smtClean="0"/>
              <a:t>Disse </a:t>
            </a:r>
            <a:r>
              <a:rPr lang="nb-NO" sz="1700" dirty="0"/>
              <a:t>pasientene kan få gjennomført en korrigerende operasjon-</a:t>
            </a:r>
            <a:r>
              <a:rPr lang="nb-NO" sz="1700" dirty="0" err="1"/>
              <a:t>valgiserende</a:t>
            </a:r>
            <a:r>
              <a:rPr lang="nb-NO" sz="1700" dirty="0"/>
              <a:t> osteotomi og ofte med bentransplantasjon tatt fra hoften. </a:t>
            </a:r>
          </a:p>
          <a:p>
            <a:r>
              <a:rPr lang="nb-NO" sz="1700" dirty="0"/>
              <a:t> </a:t>
            </a:r>
          </a:p>
          <a:p>
            <a:r>
              <a:rPr lang="nb-NO" sz="1700" b="1" dirty="0"/>
              <a:t>ARTRODESER I FOT OG ANKEL</a:t>
            </a:r>
            <a:endParaRPr lang="nb-NO" sz="1700" dirty="0"/>
          </a:p>
          <a:p>
            <a:r>
              <a:rPr lang="nb-NO" sz="1700" dirty="0"/>
              <a:t>Foten består av mange ledd, sener og muskler. Disse er med på å stabilisere foten. Skader eller overbelastning av disse strukturene kan gi instabilitet, artrose, feilstilling og smerter. Kirurgi er et alternativ hvis ikke konservative tiltak hjelper. </a:t>
            </a:r>
            <a:r>
              <a:rPr lang="nb-NO" sz="1700" dirty="0" err="1" smtClean="0"/>
              <a:t>Artrodeser</a:t>
            </a:r>
            <a:r>
              <a:rPr lang="nb-NO" sz="1700" dirty="0" smtClean="0"/>
              <a:t> er  </a:t>
            </a:r>
            <a:r>
              <a:rPr lang="nb-NO" sz="1700" dirty="0"/>
              <a:t>avstivning av leddflater i foten. Ved inngrepet fjernes brusken fra leddet og leddflatene fikseres for så å gro sammen</a:t>
            </a:r>
          </a:p>
          <a:p>
            <a:r>
              <a:rPr lang="nb-NO" dirty="0"/>
              <a:t> 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94773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600" b="1" dirty="0"/>
              <a:t>HÅNDLEDD, HÅND ELLER FINGRE</a:t>
            </a:r>
            <a:endParaRPr lang="nb-NO" sz="1600" dirty="0"/>
          </a:p>
          <a:p>
            <a:r>
              <a:rPr lang="nb-NO" sz="1600" dirty="0"/>
              <a:t>Behandling av håndkirurgiske tilstander krever spesialkompetanse</a:t>
            </a:r>
            <a:r>
              <a:rPr lang="nb-NO" sz="1600" dirty="0" smtClean="0"/>
              <a:t>.</a:t>
            </a:r>
          </a:p>
          <a:p>
            <a:r>
              <a:rPr lang="nb-NO" sz="1600" dirty="0" smtClean="0"/>
              <a:t> </a:t>
            </a:r>
            <a:r>
              <a:rPr lang="nb-NO" sz="1600" dirty="0"/>
              <a:t>Årsaker kan være revmatologiske lidelser, medfødte hånddeformiteter, feilstillinger, nerveskader, ligament eller skjelett skader, </a:t>
            </a:r>
            <a:r>
              <a:rPr lang="nb-NO" sz="1600" dirty="0" err="1"/>
              <a:t>sekvele</a:t>
            </a:r>
            <a:r>
              <a:rPr lang="nb-NO" sz="1600" dirty="0"/>
              <a:t> etter brudd, smerter og instabilitet. </a:t>
            </a:r>
            <a:endParaRPr lang="nb-NO" sz="1600" dirty="0" smtClean="0"/>
          </a:p>
          <a:p>
            <a:r>
              <a:rPr lang="nb-NO" sz="1600" dirty="0" smtClean="0"/>
              <a:t>Som </a:t>
            </a:r>
            <a:r>
              <a:rPr lang="nb-NO" sz="1600" dirty="0"/>
              <a:t>oftest er dette dagkirurgiske pasienter, men noen blir til observasjon og behandling </a:t>
            </a:r>
            <a:r>
              <a:rPr lang="nb-NO" sz="1600" dirty="0" err="1"/>
              <a:t>pga</a:t>
            </a:r>
            <a:r>
              <a:rPr lang="nb-NO" sz="1600" dirty="0"/>
              <a:t> rekonstruksjon etter </a:t>
            </a:r>
            <a:r>
              <a:rPr lang="nb-NO" sz="1600" dirty="0" smtClean="0"/>
              <a:t>ligament </a:t>
            </a:r>
            <a:r>
              <a:rPr lang="nb-NO" sz="1600" dirty="0"/>
              <a:t>og skjelett skader, </a:t>
            </a:r>
            <a:r>
              <a:rPr lang="nb-NO" sz="1600" dirty="0" err="1"/>
              <a:t>håndleddsartrodeser</a:t>
            </a:r>
            <a:r>
              <a:rPr lang="nb-NO" sz="1600" dirty="0"/>
              <a:t>, radius osteotomier eller leddproteser i hånd og håndledd. </a:t>
            </a:r>
          </a:p>
          <a:p>
            <a:pPr marL="0" indent="0">
              <a:buNone/>
            </a:pPr>
            <a:r>
              <a:rPr lang="nb-NO" b="1" dirty="0"/>
              <a:t> 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21007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2800" b="1" dirty="0" smtClean="0"/>
              <a:t>Medisintider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endParaRPr lang="nb-NO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3700" dirty="0" smtClean="0">
                <a:cs typeface="Arial" panose="020B0604020202020204" pitchFamily="34" charset="0"/>
              </a:rPr>
              <a:t>I </a:t>
            </a:r>
            <a:r>
              <a:rPr lang="nb-NO" sz="3700" dirty="0">
                <a:cs typeface="Arial" panose="020B0604020202020204" pitchFamily="34" charset="0"/>
              </a:rPr>
              <a:t>sykehuset Østfold er det innført elektronisk </a:t>
            </a:r>
            <a:r>
              <a:rPr lang="nb-NO" sz="3700" dirty="0" smtClean="0">
                <a:cs typeface="Arial" panose="020B0604020202020204" pitchFamily="34" charset="0"/>
              </a:rPr>
              <a:t>kurve (</a:t>
            </a:r>
            <a:r>
              <a:rPr lang="nb-NO" sz="3700" dirty="0" err="1">
                <a:cs typeface="Arial" panose="020B0604020202020204" pitchFamily="34" charset="0"/>
              </a:rPr>
              <a:t>metavision</a:t>
            </a:r>
            <a:r>
              <a:rPr lang="nb-NO" sz="3700" dirty="0">
                <a:cs typeface="Arial" panose="020B0604020202020204" pitchFamily="34" charset="0"/>
              </a:rPr>
              <a:t>) Det vil si at all registering av medisiner og forordninger er på data. Vi bruker også </a:t>
            </a:r>
            <a:r>
              <a:rPr lang="nb-NO" sz="3700" dirty="0" smtClean="0">
                <a:cs typeface="Arial" panose="020B0604020202020204" pitchFamily="34" charset="0"/>
              </a:rPr>
              <a:t>lukket</a:t>
            </a:r>
          </a:p>
          <a:p>
            <a:r>
              <a:rPr lang="nb-NO" sz="3700" dirty="0" smtClean="0">
                <a:cs typeface="Arial" panose="020B0604020202020204" pitchFamily="34" charset="0"/>
              </a:rPr>
              <a:t> </a:t>
            </a:r>
            <a:r>
              <a:rPr lang="nb-NO" sz="3700" dirty="0">
                <a:cs typeface="Arial" panose="020B0604020202020204" pitchFamily="34" charset="0"/>
              </a:rPr>
              <a:t>legemiddel sløyfe.</a:t>
            </a:r>
          </a:p>
          <a:p>
            <a:r>
              <a:rPr lang="nb-NO" sz="3700" dirty="0">
                <a:cs typeface="Arial" panose="020B0604020202020204" pitchFamily="34" charset="0"/>
              </a:rPr>
              <a:t>Ellers har vi DELTA hvor medisiner må </a:t>
            </a:r>
            <a:r>
              <a:rPr lang="nb-NO" sz="3700" dirty="0" err="1">
                <a:cs typeface="Arial" panose="020B0604020202020204" pitchFamily="34" charset="0"/>
              </a:rPr>
              <a:t>scannes</a:t>
            </a:r>
            <a:r>
              <a:rPr lang="nb-NO" sz="3700" dirty="0">
                <a:cs typeface="Arial" panose="020B0604020202020204" pitchFamily="34" charset="0"/>
              </a:rPr>
              <a:t> ut ved hvert </a:t>
            </a:r>
            <a:r>
              <a:rPr lang="nb-NO" sz="3700" dirty="0" smtClean="0">
                <a:cs typeface="Arial" panose="020B0604020202020204" pitchFamily="34" charset="0"/>
              </a:rPr>
              <a:t>uttak</a:t>
            </a:r>
            <a:endParaRPr lang="nb-NO" sz="3700" dirty="0">
              <a:cs typeface="Arial" panose="020B0604020202020204" pitchFamily="34" charset="0"/>
            </a:endParaRPr>
          </a:p>
          <a:p>
            <a:r>
              <a:rPr lang="nb-NO" sz="3700" b="1" dirty="0">
                <a:cs typeface="Arial" panose="020B0604020202020204" pitchFamily="34" charset="0"/>
              </a:rPr>
              <a:t>Medisintider pr. os:</a:t>
            </a:r>
            <a:endParaRPr lang="nb-NO" sz="3700" dirty="0">
              <a:cs typeface="Arial" panose="020B0604020202020204" pitchFamily="34" charset="0"/>
            </a:endParaRPr>
          </a:p>
          <a:p>
            <a:r>
              <a:rPr lang="nb-NO" sz="3700" dirty="0">
                <a:cs typeface="Arial" panose="020B0604020202020204" pitchFamily="34" charset="0"/>
              </a:rPr>
              <a:t>X1: </a:t>
            </a:r>
            <a:r>
              <a:rPr lang="nb-NO" sz="3700" dirty="0" err="1">
                <a:cs typeface="Arial" panose="020B0604020202020204" pitchFamily="34" charset="0"/>
              </a:rPr>
              <a:t>kl</a:t>
            </a:r>
            <a:r>
              <a:rPr lang="nb-NO" sz="3700" dirty="0">
                <a:cs typeface="Arial" panose="020B0604020202020204" pitchFamily="34" charset="0"/>
              </a:rPr>
              <a:t> 08 eller 22</a:t>
            </a:r>
          </a:p>
          <a:p>
            <a:r>
              <a:rPr lang="nb-NO" sz="3700" dirty="0">
                <a:cs typeface="Arial" panose="020B0604020202020204" pitchFamily="34" charset="0"/>
              </a:rPr>
              <a:t>X2: </a:t>
            </a:r>
            <a:r>
              <a:rPr lang="nb-NO" sz="3700" dirty="0" err="1">
                <a:cs typeface="Arial" panose="020B0604020202020204" pitchFamily="34" charset="0"/>
              </a:rPr>
              <a:t>kl</a:t>
            </a:r>
            <a:r>
              <a:rPr lang="nb-NO" sz="3700" dirty="0">
                <a:cs typeface="Arial" panose="020B0604020202020204" pitchFamily="34" charset="0"/>
              </a:rPr>
              <a:t> 08 +20</a:t>
            </a:r>
          </a:p>
          <a:p>
            <a:r>
              <a:rPr lang="nb-NO" sz="3700" dirty="0">
                <a:cs typeface="Arial" panose="020B0604020202020204" pitchFamily="34" charset="0"/>
              </a:rPr>
              <a:t>X3: </a:t>
            </a:r>
            <a:r>
              <a:rPr lang="nb-NO" sz="3700" dirty="0" err="1">
                <a:cs typeface="Arial" panose="020B0604020202020204" pitchFamily="34" charset="0"/>
              </a:rPr>
              <a:t>kl</a:t>
            </a:r>
            <a:r>
              <a:rPr lang="nb-NO" sz="3700" dirty="0">
                <a:cs typeface="Arial" panose="020B0604020202020204" pitchFamily="34" charset="0"/>
              </a:rPr>
              <a:t> 08 +14 +22</a:t>
            </a:r>
          </a:p>
          <a:p>
            <a:r>
              <a:rPr lang="nb-NO" sz="3700" dirty="0">
                <a:cs typeface="Arial" panose="020B0604020202020204" pitchFamily="34" charset="0"/>
              </a:rPr>
              <a:t>X4: </a:t>
            </a:r>
            <a:r>
              <a:rPr lang="nb-NO" sz="3700" dirty="0" err="1">
                <a:cs typeface="Arial" panose="020B0604020202020204" pitchFamily="34" charset="0"/>
              </a:rPr>
              <a:t>kl</a:t>
            </a:r>
            <a:r>
              <a:rPr lang="nb-NO" sz="3700" dirty="0">
                <a:cs typeface="Arial" panose="020B0604020202020204" pitchFamily="34" charset="0"/>
              </a:rPr>
              <a:t> 06 + 12 + 18 + 22</a:t>
            </a:r>
          </a:p>
          <a:p>
            <a:pPr marL="0" indent="0">
              <a:buNone/>
            </a:pPr>
            <a:r>
              <a:rPr lang="nb-NO" sz="3700" dirty="0">
                <a:cs typeface="Arial" panose="020B0604020202020204" pitchFamily="34" charset="0"/>
              </a:rPr>
              <a:t>  </a:t>
            </a:r>
          </a:p>
          <a:p>
            <a:r>
              <a:rPr lang="nb-NO" sz="3700" b="1" dirty="0">
                <a:cs typeface="Arial" panose="020B0604020202020204" pitchFamily="34" charset="0"/>
              </a:rPr>
              <a:t>Medisiner iv: </a:t>
            </a:r>
            <a:endParaRPr lang="nb-NO" sz="3700" dirty="0">
              <a:cs typeface="Arial" panose="020B0604020202020204" pitchFamily="34" charset="0"/>
            </a:endParaRPr>
          </a:p>
          <a:p>
            <a:r>
              <a:rPr lang="nb-NO" sz="3700" dirty="0">
                <a:cs typeface="Arial" panose="020B0604020202020204" pitchFamily="34" charset="0"/>
              </a:rPr>
              <a:t>X1: </a:t>
            </a:r>
            <a:r>
              <a:rPr lang="nb-NO" sz="3700" dirty="0" err="1">
                <a:cs typeface="Arial" panose="020B0604020202020204" pitchFamily="34" charset="0"/>
              </a:rPr>
              <a:t>kl</a:t>
            </a:r>
            <a:r>
              <a:rPr lang="nb-NO" sz="3700" dirty="0">
                <a:cs typeface="Arial" panose="020B0604020202020204" pitchFamily="34" charset="0"/>
              </a:rPr>
              <a:t> 08</a:t>
            </a:r>
          </a:p>
          <a:p>
            <a:r>
              <a:rPr lang="nb-NO" sz="3700" dirty="0">
                <a:cs typeface="Arial" panose="020B0604020202020204" pitchFamily="34" charset="0"/>
              </a:rPr>
              <a:t>X2: kl08 + 20</a:t>
            </a:r>
          </a:p>
          <a:p>
            <a:r>
              <a:rPr lang="nb-NO" sz="3700" dirty="0">
                <a:cs typeface="Arial" panose="020B0604020202020204" pitchFamily="34" charset="0"/>
              </a:rPr>
              <a:t>X3: 06 + 14 + 22</a:t>
            </a:r>
          </a:p>
          <a:p>
            <a:r>
              <a:rPr lang="nb-NO" sz="3700" dirty="0">
                <a:cs typeface="Arial" panose="020B0604020202020204" pitchFamily="34" charset="0"/>
              </a:rPr>
              <a:t>X4: 06 + 12 + 18 + 23.59</a:t>
            </a:r>
          </a:p>
          <a:p>
            <a:r>
              <a:rPr lang="nb-NO" sz="3700" dirty="0">
                <a:cs typeface="Arial" panose="020B0604020202020204" pitchFamily="34" charset="0"/>
              </a:rPr>
              <a:t>X6: 02 + 06 + 10 + 14 + 18 + 22</a:t>
            </a:r>
          </a:p>
          <a:p>
            <a:pPr marL="0" indent="0">
              <a:buNone/>
            </a:pPr>
            <a:r>
              <a:rPr lang="nb-NO" sz="3700" dirty="0">
                <a:cs typeface="Arial" panose="020B0604020202020204" pitchFamily="34" charset="0"/>
              </a:rPr>
              <a:t> 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1479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err="1" smtClean="0"/>
              <a:t>Preoperativ</a:t>
            </a:r>
            <a:r>
              <a:rPr lang="nb-NO" sz="2800" b="1" dirty="0" smtClean="0"/>
              <a:t> sykepleie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b-NO" dirty="0"/>
              <a:t>Alle pasienter som innlegges til protesekirurgi skal forberedes til operasjon (</a:t>
            </a:r>
            <a:r>
              <a:rPr lang="nb-NO" dirty="0" err="1"/>
              <a:t>preoperativ</a:t>
            </a:r>
            <a:r>
              <a:rPr lang="nb-NO" dirty="0"/>
              <a:t> sykepleie) etter gjeldende </a:t>
            </a:r>
            <a:r>
              <a:rPr lang="nb-NO" dirty="0" smtClean="0"/>
              <a:t>prosedyrer.</a:t>
            </a:r>
            <a:endParaRPr lang="nb-NO" dirty="0"/>
          </a:p>
          <a:p>
            <a:r>
              <a:rPr lang="nb-NO" dirty="0"/>
              <a:t>I korte trekk skal disse pasientene</a:t>
            </a:r>
            <a:r>
              <a:rPr lang="nb-NO" dirty="0" smtClean="0"/>
              <a:t>:</a:t>
            </a:r>
            <a:r>
              <a:rPr lang="nb-NO" dirty="0"/>
              <a:t> </a:t>
            </a:r>
          </a:p>
          <a:p>
            <a:r>
              <a:rPr lang="nb-NO" dirty="0"/>
              <a:t>Dusje med </a:t>
            </a:r>
            <a:r>
              <a:rPr lang="nb-NO" dirty="0" err="1"/>
              <a:t>hibiscrubsåpe</a:t>
            </a:r>
            <a:r>
              <a:rPr lang="nb-NO" dirty="0"/>
              <a:t>. Både kvelden før operasjonen og på morgenen  operasjonsdagen.                     </a:t>
            </a:r>
          </a:p>
          <a:p>
            <a:r>
              <a:rPr lang="nb-NO" dirty="0"/>
              <a:t>Pasientene skal være fastende. Kan drikke klare væsker inntil 2 timer før </a:t>
            </a:r>
            <a:r>
              <a:rPr lang="nb-NO" dirty="0" err="1"/>
              <a:t>opr</a:t>
            </a:r>
            <a:r>
              <a:rPr lang="nb-NO" dirty="0"/>
              <a:t>. Saft kan være med på å forhindre kvalme </a:t>
            </a:r>
            <a:r>
              <a:rPr lang="nb-NO" dirty="0" err="1"/>
              <a:t>postopr</a:t>
            </a:r>
            <a:r>
              <a:rPr lang="nb-NO" dirty="0"/>
              <a:t>.</a:t>
            </a:r>
          </a:p>
          <a:p>
            <a:r>
              <a:rPr lang="nb-NO" dirty="0"/>
              <a:t>De skal på forhånd ha levert inn </a:t>
            </a:r>
            <a:r>
              <a:rPr lang="nb-NO" dirty="0" smtClean="0"/>
              <a:t>urinprøve(på </a:t>
            </a:r>
            <a:r>
              <a:rPr lang="nb-NO" dirty="0" err="1"/>
              <a:t>kneskole</a:t>
            </a:r>
            <a:r>
              <a:rPr lang="nb-NO" dirty="0"/>
              <a:t>) som skal være ferdig analyser før operasjonen. Ved urinveisinfeksjon skal pas behandles med antibiotika.</a:t>
            </a:r>
          </a:p>
          <a:p>
            <a:r>
              <a:rPr lang="nb-NO" dirty="0"/>
              <a:t>Pasientene skal være screenet, for å kartlegge om de har antistoffer i blodet. Dette har betydning hvis de eventuelt trenger blodtransfusjon.</a:t>
            </a:r>
          </a:p>
          <a:p>
            <a:r>
              <a:rPr lang="nb-NO" dirty="0"/>
              <a:t>Skal  ha med AO-skinne.  (kun de som </a:t>
            </a:r>
            <a:r>
              <a:rPr lang="nb-NO" dirty="0" err="1" smtClean="0"/>
              <a:t>opr</a:t>
            </a:r>
            <a:r>
              <a:rPr lang="nb-NO" dirty="0" smtClean="0"/>
              <a:t>. </a:t>
            </a:r>
            <a:r>
              <a:rPr lang="nb-NO" dirty="0"/>
              <a:t>kneprotese)      </a:t>
            </a:r>
          </a:p>
          <a:p>
            <a:r>
              <a:rPr lang="nb-NO" dirty="0"/>
              <a:t>Sjekkpunktene på grønt skjema skal fylles ut før pas kjøres til operasjon</a:t>
            </a:r>
          </a:p>
          <a:p>
            <a:r>
              <a:rPr lang="nb-NO" dirty="0"/>
              <a:t>Grønt skjema ligger i </a:t>
            </a:r>
            <a:r>
              <a:rPr lang="nb-NO" dirty="0" err="1"/>
              <a:t>dips</a:t>
            </a:r>
            <a:r>
              <a:rPr lang="nb-NO" dirty="0"/>
              <a:t>, under operasjonsprogrammet.</a:t>
            </a:r>
          </a:p>
          <a:p>
            <a:r>
              <a:rPr lang="nb-NO" dirty="0"/>
              <a:t> </a:t>
            </a:r>
          </a:p>
          <a:p>
            <a:r>
              <a:rPr lang="nb-NO" b="1" dirty="0"/>
              <a:t>Alle pasientene skal ha id-bånd på armen i tillegg til navnebånd på sengen.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7955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smtClean="0"/>
              <a:t>Postoperativ sykepleie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sz="2100" dirty="0"/>
              <a:t>Når pasienten kommer opp til avdelingen etter operasjonen er </a:t>
            </a:r>
            <a:r>
              <a:rPr lang="nb-NO" sz="2100" dirty="0" smtClean="0"/>
              <a:t>det viktig </a:t>
            </a:r>
            <a:r>
              <a:rPr lang="nb-NO" sz="2100" dirty="0"/>
              <a:t>å gjøre relevante observasjoner. Som et hjelpemiddel for dette har vi NEWS. Denne skåringen bruker vi  for å kartlegge pasientens vitale funksjoner.  </a:t>
            </a:r>
          </a:p>
          <a:p>
            <a:r>
              <a:rPr lang="nb-NO" sz="2100" dirty="0"/>
              <a:t>Etter operasjonen skal alle pasienter NEWSES hver morgen og kveld.  </a:t>
            </a:r>
          </a:p>
          <a:p>
            <a:r>
              <a:rPr lang="nb-NO" sz="2100" dirty="0"/>
              <a:t>Skjemaet kartlegger SAO2, puls, blodtrykk, respirasjon, CNS, temperatur.  Disse funksjonene gir en score ut i fra  normalitet. Dersom disse avviker mye må vi kontakte lege og iverksette tiltak i forhold til det aktuelle.</a:t>
            </a:r>
          </a:p>
          <a:p>
            <a:r>
              <a:rPr lang="nb-NO" sz="2100" dirty="0"/>
              <a:t>Vi observerer blødning i bandasjen. Bestiller </a:t>
            </a:r>
            <a:r>
              <a:rPr lang="nb-NO" sz="2100" dirty="0" err="1"/>
              <a:t>H</a:t>
            </a:r>
            <a:r>
              <a:rPr lang="nb-NO" sz="2100" dirty="0" err="1" smtClean="0"/>
              <a:t>b</a:t>
            </a:r>
            <a:r>
              <a:rPr lang="nb-NO" sz="2100" dirty="0" smtClean="0"/>
              <a:t> </a:t>
            </a:r>
            <a:r>
              <a:rPr lang="nb-NO" sz="2100" dirty="0"/>
              <a:t>kontroller daglig.</a:t>
            </a:r>
          </a:p>
          <a:p>
            <a:r>
              <a:rPr lang="nb-NO" sz="2100" dirty="0"/>
              <a:t>Gir forordnet medisiner og smertestillende ved behov.</a:t>
            </a:r>
          </a:p>
          <a:p>
            <a:r>
              <a:rPr lang="nb-NO" sz="2100" dirty="0"/>
              <a:t>Mobiliserer pasienten opp </a:t>
            </a:r>
            <a:r>
              <a:rPr lang="nb-NO" sz="2100" dirty="0" smtClean="0"/>
              <a:t> </a:t>
            </a:r>
            <a:r>
              <a:rPr lang="nb-NO" sz="2100" dirty="0"/>
              <a:t>etter operasjonen.</a:t>
            </a:r>
          </a:p>
          <a:p>
            <a:r>
              <a:rPr lang="nb-NO" sz="2100" b="1" dirty="0" smtClean="0"/>
              <a:t>A</a:t>
            </a:r>
            <a:r>
              <a:rPr lang="nb-NO" sz="2100" dirty="0" smtClean="0"/>
              <a:t>dm. </a:t>
            </a:r>
            <a:r>
              <a:rPr lang="nb-NO" sz="2100" dirty="0" err="1"/>
              <a:t>Fragmin</a:t>
            </a:r>
            <a:r>
              <a:rPr lang="nb-NO" sz="2100" dirty="0"/>
              <a:t>  12 timer etter at operasjon er avsluttet.</a:t>
            </a:r>
          </a:p>
          <a:p>
            <a:pPr marL="0" indent="0">
              <a:buNone/>
            </a:pPr>
            <a:r>
              <a:rPr lang="nb-NO" dirty="0"/>
              <a:t> </a:t>
            </a:r>
          </a:p>
          <a:p>
            <a:pPr marL="0" indent="0">
              <a:buNone/>
            </a:pPr>
            <a:r>
              <a:rPr lang="nb-NO" dirty="0"/>
              <a:t> 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11876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smtClean="0"/>
              <a:t>Planlegging ved utskrivelse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700" dirty="0"/>
              <a:t>De aller fleste pasientene er selvhjulpne og reiser hjem etter operasjon </a:t>
            </a:r>
            <a:r>
              <a:rPr lang="nb-NO" sz="1700" dirty="0" smtClean="0"/>
              <a:t>når </a:t>
            </a:r>
            <a:r>
              <a:rPr lang="nb-NO" sz="1700" dirty="0"/>
              <a:t>de er utskrivningsklare. De skal da gå til </a:t>
            </a:r>
            <a:r>
              <a:rPr lang="nb-NO" sz="1700" dirty="0" smtClean="0"/>
              <a:t>fysioterapeut  </a:t>
            </a:r>
            <a:r>
              <a:rPr lang="nb-NO" sz="1700" dirty="0"/>
              <a:t>som de selv har ordnet time hos og følge programmet de har fått av fysioterapeut i avdelingen. </a:t>
            </a:r>
          </a:p>
          <a:p>
            <a:r>
              <a:rPr lang="nb-NO" sz="1700" dirty="0"/>
              <a:t>Det innlegges også pasienter som kan ha et noe større behov for hjelp, og det er da viktig at vi søker pasienten inn til rehabiliteringsopphold i kommunen den dagen de kommer til avd. Pleie og omsorgsmeldinger, PLO</a:t>
            </a:r>
          </a:p>
          <a:p>
            <a:pPr marL="0" indent="0">
              <a:buNone/>
            </a:pPr>
            <a:r>
              <a:rPr lang="nb-NO" sz="1700" dirty="0"/>
              <a:t> </a:t>
            </a:r>
          </a:p>
          <a:p>
            <a:r>
              <a:rPr lang="nb-NO" sz="1700" dirty="0"/>
              <a:t>Det kan til tider være lang ventetid før pas får tilbud om rehabiliteringsopphold i kommunen. I noen tilfeller må pasienten reise hjem, med hjelp fra hjemmesykepleien i mellomtiden.</a:t>
            </a:r>
          </a:p>
          <a:p>
            <a:pPr marL="0" indent="0">
              <a:buNone/>
            </a:pPr>
            <a:r>
              <a:rPr lang="nb-NO" dirty="0"/>
              <a:t> 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512333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smtClean="0"/>
              <a:t>Utskrivelse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nb-NO" sz="5600" dirty="0" smtClean="0"/>
              <a:t>Ved  </a:t>
            </a:r>
            <a:r>
              <a:rPr lang="nb-NO" sz="5600" dirty="0"/>
              <a:t>utskrives skal pasienten ha med seg nødvendige papirer</a:t>
            </a:r>
            <a:r>
              <a:rPr lang="nb-NO" sz="5600" dirty="0" smtClean="0"/>
              <a:t>.</a:t>
            </a:r>
            <a:r>
              <a:rPr lang="nb-NO" sz="5600" dirty="0"/>
              <a:t> </a:t>
            </a:r>
          </a:p>
          <a:p>
            <a:r>
              <a:rPr lang="nb-NO" sz="4800" dirty="0"/>
              <a:t>Rehabiliteringspasienter som skal til sykehjem skal ha med seg:</a:t>
            </a:r>
          </a:p>
          <a:p>
            <a:r>
              <a:rPr lang="nb-NO" sz="4800" dirty="0"/>
              <a:t> legeepikrise</a:t>
            </a:r>
          </a:p>
          <a:p>
            <a:r>
              <a:rPr lang="nb-NO" sz="4800" dirty="0"/>
              <a:t> </a:t>
            </a:r>
            <a:r>
              <a:rPr lang="nb-NO" sz="4800" dirty="0" err="1"/>
              <a:t>fysioepikrise</a:t>
            </a:r>
            <a:endParaRPr lang="nb-NO" sz="4800" dirty="0"/>
          </a:p>
          <a:p>
            <a:r>
              <a:rPr lang="nb-NO" sz="4800" dirty="0"/>
              <a:t> resepter på smertestillende og blodfortynnende</a:t>
            </a:r>
          </a:p>
          <a:p>
            <a:r>
              <a:rPr lang="nb-NO" sz="4800" dirty="0"/>
              <a:t> sykepleiesammenfatning</a:t>
            </a:r>
          </a:p>
          <a:p>
            <a:r>
              <a:rPr lang="nb-NO" sz="4800" dirty="0"/>
              <a:t> </a:t>
            </a:r>
            <a:r>
              <a:rPr lang="nb-NO" sz="4800" dirty="0" err="1"/>
              <a:t>fysiohenvisning</a:t>
            </a:r>
            <a:endParaRPr lang="nb-NO" sz="4800" dirty="0"/>
          </a:p>
          <a:p>
            <a:r>
              <a:rPr lang="nb-NO" sz="4800" dirty="0"/>
              <a:t> </a:t>
            </a:r>
          </a:p>
          <a:p>
            <a:r>
              <a:rPr lang="nb-NO" sz="4800" dirty="0"/>
              <a:t> </a:t>
            </a:r>
            <a:r>
              <a:rPr lang="nb-NO" sz="4800" b="1" dirty="0" smtClean="0"/>
              <a:t>Pasienter </a:t>
            </a:r>
            <a:r>
              <a:rPr lang="nb-NO" sz="4800" b="1" dirty="0"/>
              <a:t>som </a:t>
            </a:r>
            <a:r>
              <a:rPr lang="nb-NO" sz="4800" b="1" dirty="0" err="1"/>
              <a:t>utskives</a:t>
            </a:r>
            <a:r>
              <a:rPr lang="nb-NO" sz="4800" b="1" dirty="0"/>
              <a:t> til hjemmet  skal ha</a:t>
            </a:r>
            <a:r>
              <a:rPr lang="nb-NO" sz="4800" dirty="0"/>
              <a:t> </a:t>
            </a:r>
            <a:r>
              <a:rPr lang="nb-NO" sz="4800" b="1" dirty="0"/>
              <a:t>med seg:</a:t>
            </a:r>
            <a:endParaRPr lang="nb-NO" sz="4800" dirty="0"/>
          </a:p>
          <a:p>
            <a:pPr marL="0" indent="0">
              <a:buNone/>
            </a:pPr>
            <a:r>
              <a:rPr lang="nb-NO" sz="4800" dirty="0" smtClean="0"/>
              <a:t>         Sykepleiesammenfatning</a:t>
            </a:r>
            <a:r>
              <a:rPr lang="nb-NO" sz="4800" dirty="0"/>
              <a:t>			</a:t>
            </a:r>
          </a:p>
          <a:p>
            <a:r>
              <a:rPr lang="nb-NO" sz="4800" dirty="0"/>
              <a:t>  Henvisning til fysioterapi	</a:t>
            </a:r>
            <a:r>
              <a:rPr lang="nb-NO" sz="4800" dirty="0" smtClean="0"/>
              <a:t> ( </a:t>
            </a:r>
            <a:r>
              <a:rPr lang="nb-NO" sz="4800" dirty="0"/>
              <a:t>ikke ryggpasienter)</a:t>
            </a:r>
          </a:p>
          <a:p>
            <a:r>
              <a:rPr lang="nb-NO" sz="4800" dirty="0"/>
              <a:t>  Sykemelding hvis aktuelt			</a:t>
            </a:r>
          </a:p>
          <a:p>
            <a:r>
              <a:rPr lang="nb-NO" sz="4800" dirty="0"/>
              <a:t>  Resept på </a:t>
            </a:r>
            <a:r>
              <a:rPr lang="nb-NO" sz="4800" dirty="0" smtClean="0"/>
              <a:t>blodfortynnende (ikke rygg pasienter)</a:t>
            </a:r>
            <a:endParaRPr lang="nb-NO" sz="4800" dirty="0"/>
          </a:p>
          <a:p>
            <a:r>
              <a:rPr lang="nb-NO" sz="4800" dirty="0"/>
              <a:t>  Resept på smertestillende.</a:t>
            </a:r>
          </a:p>
          <a:p>
            <a:r>
              <a:rPr lang="nb-NO" sz="4800" dirty="0"/>
              <a:t>  Fysioterapi epikrise. </a:t>
            </a:r>
            <a:r>
              <a:rPr lang="nb-NO" sz="4800" dirty="0" smtClean="0"/>
              <a:t> </a:t>
            </a:r>
            <a:r>
              <a:rPr lang="nb-NO" sz="4800" dirty="0"/>
              <a:t>(ikke ryggpasienter)</a:t>
            </a:r>
          </a:p>
          <a:p>
            <a:r>
              <a:rPr lang="nb-NO" sz="4800" dirty="0"/>
              <a:t> </a:t>
            </a:r>
          </a:p>
          <a:p>
            <a:r>
              <a:rPr lang="nb-NO" sz="4800" dirty="0"/>
              <a:t>For alle pasientkategorier er det viktig at pasienten får snakket med operatør eller pasientansvarlig lege før utskrivelse.</a:t>
            </a:r>
          </a:p>
          <a:p>
            <a:r>
              <a:rPr lang="nb-NO" dirty="0"/>
              <a:t> 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3740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937768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nb-NO" dirty="0"/>
              <a:t>Håper du får nytte av denne informasjonen om avdelingen</a:t>
            </a:r>
            <a:r>
              <a:rPr lang="nb-NO" dirty="0" smtClean="0"/>
              <a:t>.</a:t>
            </a:r>
            <a:r>
              <a:rPr lang="nb-NO" dirty="0"/>
              <a:t> </a:t>
            </a:r>
          </a:p>
          <a:p>
            <a:r>
              <a:rPr lang="nb-NO" dirty="0"/>
              <a:t>Vi ønsker deg hjertelig velkommen i avdelingen og håper du får en lærerik </a:t>
            </a:r>
            <a:r>
              <a:rPr lang="nb-NO" dirty="0" smtClean="0"/>
              <a:t>praksisperiode!</a:t>
            </a:r>
            <a:endParaRPr lang="nb-NO" dirty="0"/>
          </a:p>
          <a:p>
            <a:r>
              <a:rPr lang="nb-NO" dirty="0"/>
              <a:t>Er det noe du er fornøyd eller </a:t>
            </a:r>
            <a:r>
              <a:rPr lang="nb-NO" dirty="0" smtClean="0"/>
              <a:t>misfornøyd med, </a:t>
            </a:r>
            <a:r>
              <a:rPr lang="nb-NO" dirty="0"/>
              <a:t>er det fint om du tar det opp med meg!</a:t>
            </a:r>
          </a:p>
          <a:p>
            <a:pPr marL="0" indent="0">
              <a:buNone/>
            </a:pPr>
            <a:r>
              <a:rPr lang="nb-NO" dirty="0"/>
              <a:t> </a:t>
            </a:r>
          </a:p>
          <a:p>
            <a:pPr marL="0" indent="0">
              <a:buNone/>
            </a:pPr>
            <a:r>
              <a:rPr lang="nb-NO" dirty="0"/>
              <a:t>Vennlig </a:t>
            </a:r>
            <a:r>
              <a:rPr lang="nb-NO" dirty="0" smtClean="0"/>
              <a:t>hilsen</a:t>
            </a:r>
          </a:p>
          <a:p>
            <a:pPr marL="0" indent="0">
              <a:buNone/>
            </a:pPr>
            <a:r>
              <a:rPr lang="nb-NO" dirty="0" smtClean="0"/>
              <a:t>Heidi </a:t>
            </a:r>
            <a:r>
              <a:rPr lang="nb-NO" dirty="0" smtClean="0"/>
              <a:t>Gravfort</a:t>
            </a:r>
          </a:p>
          <a:p>
            <a:pPr marL="0" indent="0">
              <a:buNone/>
            </a:pPr>
            <a:r>
              <a:rPr lang="nb-NO" dirty="0" smtClean="0"/>
              <a:t>Ass. seksjonsleder og </a:t>
            </a:r>
            <a:r>
              <a:rPr lang="nb-NO" dirty="0" err="1" smtClean="0"/>
              <a:t>fagutvikslingsrådgiver</a:t>
            </a:r>
            <a:r>
              <a:rPr lang="nb-NO" dirty="0" smtClean="0"/>
              <a:t>, Moss 4</a:t>
            </a:r>
            <a:endParaRPr lang="nb-NO" dirty="0" smtClean="0"/>
          </a:p>
          <a:p>
            <a:r>
              <a:rPr lang="nb-NO" dirty="0" smtClean="0"/>
              <a:t>41328959</a:t>
            </a:r>
            <a:endParaRPr lang="nb-NO" dirty="0"/>
          </a:p>
          <a:p>
            <a:r>
              <a:rPr lang="nb-NO" dirty="0" smtClean="0"/>
              <a:t>Telefon </a:t>
            </a:r>
            <a:r>
              <a:rPr lang="nb-NO" dirty="0"/>
              <a:t>Moss 4</a:t>
            </a:r>
          </a:p>
          <a:p>
            <a:r>
              <a:rPr lang="nb-NO" dirty="0"/>
              <a:t> 69 86 64 </a:t>
            </a:r>
            <a:r>
              <a:rPr lang="nb-NO" dirty="0" smtClean="0"/>
              <a:t>05/69 86 64 61</a:t>
            </a:r>
            <a:endParaRPr lang="nb-NO" dirty="0"/>
          </a:p>
          <a:p>
            <a:pPr marL="0" indent="0">
              <a:buNone/>
            </a:pPr>
            <a:r>
              <a:rPr lang="nb-NO" dirty="0"/>
              <a:t> 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755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smtClean="0"/>
              <a:t>Kirurgiske fagområder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	</a:t>
            </a:r>
          </a:p>
          <a:p>
            <a:pPr marL="0" indent="0">
              <a:buNone/>
            </a:pPr>
            <a:r>
              <a:rPr lang="nb-NO" sz="1600" dirty="0"/>
              <a:t>De kirurgiske fagområdene som behandles på avdelingen er:</a:t>
            </a:r>
          </a:p>
          <a:p>
            <a:pPr marL="0" indent="0">
              <a:buNone/>
            </a:pPr>
            <a:r>
              <a:rPr lang="nb-NO" sz="1600" dirty="0"/>
              <a:t>	</a:t>
            </a:r>
          </a:p>
          <a:p>
            <a:pPr marL="0" indent="0">
              <a:buNone/>
            </a:pPr>
            <a:r>
              <a:rPr lang="nb-NO" sz="1600" dirty="0"/>
              <a:t>	</a:t>
            </a:r>
            <a:r>
              <a:rPr lang="nb-NO" sz="1600" dirty="0" err="1"/>
              <a:t>Gastrokirurgi</a:t>
            </a:r>
            <a:endParaRPr lang="nb-NO" sz="1600" dirty="0"/>
          </a:p>
          <a:p>
            <a:pPr marL="0" indent="0">
              <a:buNone/>
            </a:pPr>
            <a:r>
              <a:rPr lang="nb-NO" sz="1600" dirty="0"/>
              <a:t>	Urologisk kirurgi</a:t>
            </a:r>
          </a:p>
          <a:p>
            <a:pPr marL="0" indent="0">
              <a:buNone/>
            </a:pPr>
            <a:r>
              <a:rPr lang="nb-NO" sz="1600" dirty="0"/>
              <a:t>	Plastisk kirurgi</a:t>
            </a:r>
          </a:p>
          <a:p>
            <a:pPr marL="0" indent="0">
              <a:buNone/>
            </a:pPr>
            <a:r>
              <a:rPr lang="nb-NO" sz="1600" dirty="0"/>
              <a:t>	</a:t>
            </a:r>
            <a:r>
              <a:rPr lang="nb-NO" sz="1600" dirty="0" smtClean="0"/>
              <a:t>Endokrinologi</a:t>
            </a:r>
          </a:p>
          <a:p>
            <a:pPr marL="0" indent="0">
              <a:buNone/>
            </a:pPr>
            <a:r>
              <a:rPr lang="nb-NO" sz="1600" dirty="0" smtClean="0"/>
              <a:t>                    Øye </a:t>
            </a:r>
            <a:endParaRPr lang="nb-NO" sz="1600" dirty="0"/>
          </a:p>
          <a:p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290632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err="1" smtClean="0"/>
              <a:t>Gastrokirurgi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1600" dirty="0" err="1">
                <a:cs typeface="Arial" panose="020B0604020202020204" pitchFamily="34" charset="0"/>
              </a:rPr>
              <a:t>Gastrokirurgi</a:t>
            </a:r>
            <a:r>
              <a:rPr lang="nb-NO" sz="1600" dirty="0">
                <a:cs typeface="Arial" panose="020B0604020202020204" pitchFamily="34" charset="0"/>
              </a:rPr>
              <a:t> omhandler operasjoner i mage/tarmkanalen og de omliggende områder.</a:t>
            </a:r>
          </a:p>
          <a:p>
            <a:pPr marL="0" indent="0">
              <a:buNone/>
            </a:pPr>
            <a:r>
              <a:rPr lang="nb-NO" sz="1600" dirty="0">
                <a:cs typeface="Arial" panose="020B0604020202020204" pitchFamily="34" charset="0"/>
              </a:rPr>
              <a:t> </a:t>
            </a:r>
          </a:p>
          <a:p>
            <a:pPr marL="0" indent="0">
              <a:buNone/>
            </a:pPr>
            <a:r>
              <a:rPr lang="nb-NO" sz="1600" dirty="0">
                <a:cs typeface="Arial" panose="020B0604020202020204" pitchFamily="34" charset="0"/>
              </a:rPr>
              <a:t>	</a:t>
            </a:r>
            <a:r>
              <a:rPr lang="nb-NO" sz="1600" dirty="0" smtClean="0">
                <a:cs typeface="Arial" panose="020B0604020202020204" pitchFamily="34" charset="0"/>
              </a:rPr>
              <a:t> </a:t>
            </a:r>
            <a:r>
              <a:rPr lang="nb-NO" sz="1600" dirty="0" err="1" smtClean="0">
                <a:cs typeface="Arial" panose="020B0604020202020204" pitchFamily="34" charset="0"/>
              </a:rPr>
              <a:t>Ventralhernier</a:t>
            </a:r>
            <a:endParaRPr lang="nb-NO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b-NO" sz="1600" dirty="0">
                <a:cs typeface="Arial" panose="020B0604020202020204" pitchFamily="34" charset="0"/>
              </a:rPr>
              <a:t>         </a:t>
            </a:r>
            <a:r>
              <a:rPr lang="nb-NO" sz="1600" dirty="0" smtClean="0">
                <a:cs typeface="Arial" panose="020B0604020202020204" pitchFamily="34" charset="0"/>
              </a:rPr>
              <a:t>      Lyskebrokk </a:t>
            </a:r>
            <a:endParaRPr lang="nb-NO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b-NO" sz="1600" dirty="0">
                <a:cs typeface="Arial" panose="020B0604020202020204" pitchFamily="34" charset="0"/>
              </a:rPr>
              <a:t>	</a:t>
            </a:r>
            <a:r>
              <a:rPr lang="nb-NO" sz="1600" dirty="0" smtClean="0">
                <a:cs typeface="Arial" panose="020B0604020202020204" pitchFamily="34" charset="0"/>
              </a:rPr>
              <a:t> </a:t>
            </a:r>
            <a:r>
              <a:rPr lang="nb-NO" sz="1600" dirty="0" err="1" smtClean="0">
                <a:cs typeface="Arial" panose="020B0604020202020204" pitchFamily="34" charset="0"/>
              </a:rPr>
              <a:t>Fundoplikatio</a:t>
            </a:r>
            <a:endParaRPr lang="nb-NO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b-NO" sz="1600" dirty="0">
                <a:cs typeface="Arial" panose="020B0604020202020204" pitchFamily="34" charset="0"/>
              </a:rPr>
              <a:t>	</a:t>
            </a:r>
            <a:r>
              <a:rPr lang="nb-NO" sz="1600" dirty="0" smtClean="0">
                <a:cs typeface="Arial" panose="020B0604020202020204" pitchFamily="34" charset="0"/>
              </a:rPr>
              <a:t> </a:t>
            </a:r>
            <a:r>
              <a:rPr lang="nb-NO" sz="1600" dirty="0" err="1" smtClean="0">
                <a:cs typeface="Arial" panose="020B0604020202020204" pitchFamily="34" charset="0"/>
              </a:rPr>
              <a:t>Bariatrisk</a:t>
            </a:r>
            <a:r>
              <a:rPr lang="nb-NO" sz="1600" dirty="0" smtClean="0">
                <a:cs typeface="Arial" panose="020B0604020202020204" pitchFamily="34" charset="0"/>
              </a:rPr>
              <a:t> </a:t>
            </a:r>
            <a:r>
              <a:rPr lang="nb-NO" sz="1600" dirty="0">
                <a:cs typeface="Arial" panose="020B0604020202020204" pitchFamily="34" charset="0"/>
              </a:rPr>
              <a:t>kirurgi, </a:t>
            </a:r>
            <a:r>
              <a:rPr lang="nb-NO" sz="1600" dirty="0" err="1">
                <a:cs typeface="Arial" panose="020B0604020202020204" pitchFamily="34" charset="0"/>
              </a:rPr>
              <a:t>gastic</a:t>
            </a:r>
            <a:r>
              <a:rPr lang="nb-NO" sz="1600" dirty="0">
                <a:cs typeface="Arial" panose="020B0604020202020204" pitchFamily="34" charset="0"/>
              </a:rPr>
              <a:t> bypass/</a:t>
            </a:r>
            <a:r>
              <a:rPr lang="nb-NO" sz="1600" dirty="0" err="1">
                <a:cs typeface="Arial" panose="020B0604020202020204" pitchFamily="34" charset="0"/>
              </a:rPr>
              <a:t>sleeve</a:t>
            </a:r>
            <a:endParaRPr lang="nb-NO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b-NO" sz="1600" dirty="0">
                <a:cs typeface="Arial" panose="020B0604020202020204" pitchFamily="34" charset="0"/>
              </a:rPr>
              <a:t>         </a:t>
            </a:r>
            <a:r>
              <a:rPr lang="nb-NO" sz="1600" dirty="0" smtClean="0">
                <a:cs typeface="Arial" panose="020B0604020202020204" pitchFamily="34" charset="0"/>
              </a:rPr>
              <a:t>      Rektumprolaps</a:t>
            </a:r>
            <a:endParaRPr lang="nb-NO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b-NO" sz="1600" dirty="0">
                <a:cs typeface="Arial" panose="020B0604020202020204" pitchFamily="34" charset="0"/>
              </a:rPr>
              <a:t>         </a:t>
            </a:r>
            <a:r>
              <a:rPr lang="nb-NO" sz="1600" dirty="0" smtClean="0">
                <a:cs typeface="Arial" panose="020B0604020202020204" pitchFamily="34" charset="0"/>
              </a:rPr>
              <a:t>      Fistel</a:t>
            </a:r>
            <a:endParaRPr lang="nb-NO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b-NO" sz="1600" dirty="0" smtClean="0">
                <a:cs typeface="Arial" panose="020B0604020202020204" pitchFamily="34" charset="0"/>
              </a:rPr>
              <a:t>               </a:t>
            </a:r>
            <a:r>
              <a:rPr lang="nb-NO" sz="1600" dirty="0" err="1" smtClean="0">
                <a:cs typeface="Arial" panose="020B0604020202020204" pitchFamily="34" charset="0"/>
              </a:rPr>
              <a:t>Rectusdiastase</a:t>
            </a:r>
            <a:endParaRPr lang="nb-NO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b-NO" dirty="0"/>
              <a:t>	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9796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err="1" smtClean="0"/>
              <a:t>Ventralhernie</a:t>
            </a:r>
            <a:r>
              <a:rPr lang="nb-NO" sz="2800" b="1" dirty="0" smtClean="0"/>
              <a:t> og lyskebrokk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800" dirty="0" err="1"/>
              <a:t>Ventralhernier</a:t>
            </a:r>
            <a:r>
              <a:rPr lang="nb-NO" sz="1800" dirty="0"/>
              <a:t> er </a:t>
            </a:r>
            <a:r>
              <a:rPr lang="nb-NO" sz="1800" dirty="0" err="1"/>
              <a:t>arrbrokk</a:t>
            </a:r>
            <a:r>
              <a:rPr lang="nb-NO" sz="1800" dirty="0"/>
              <a:t> som oftest skyldes tidligere kirurgi.</a:t>
            </a:r>
          </a:p>
          <a:p>
            <a:r>
              <a:rPr lang="nb-NO" sz="1800" dirty="0"/>
              <a:t>Det er en svakhet i bukhinnen/</a:t>
            </a:r>
            <a:r>
              <a:rPr lang="nb-NO" sz="1800" dirty="0" err="1"/>
              <a:t>bukmuskulaturen</a:t>
            </a:r>
            <a:r>
              <a:rPr lang="nb-NO" sz="1800" dirty="0"/>
              <a:t>, hvor det er fare for avklemming av tarm som gir smerter og eller risiko for nekrose av tarm.</a:t>
            </a:r>
          </a:p>
          <a:p>
            <a:r>
              <a:rPr lang="nb-NO" sz="1800" dirty="0"/>
              <a:t>Operasjonen består kort fortalt i at det festes et nett i bukveggen som gjør at det blir bedre hold.</a:t>
            </a:r>
          </a:p>
          <a:p>
            <a:endParaRPr lang="nb-NO" sz="1800" dirty="0"/>
          </a:p>
          <a:p>
            <a:r>
              <a:rPr lang="nb-NO" sz="1800" dirty="0"/>
              <a:t>Lyskebrokk er en utposning av bukhulen gjennom en svekkelse av bukveggen i lysken. </a:t>
            </a:r>
            <a:r>
              <a:rPr lang="nb-NO" sz="1800" dirty="0" err="1"/>
              <a:t>Operajonen</a:t>
            </a:r>
            <a:r>
              <a:rPr lang="nb-NO" sz="1800" dirty="0"/>
              <a:t> utføres </a:t>
            </a:r>
            <a:r>
              <a:rPr lang="nb-NO" sz="1800" dirty="0" err="1"/>
              <a:t>lapraskopisk</a:t>
            </a:r>
            <a:r>
              <a:rPr lang="nb-NO" sz="1800" dirty="0"/>
              <a:t> eller åpent hvor de lukker bukveggen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891" y="4251871"/>
            <a:ext cx="3077155" cy="23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1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err="1" smtClean="0"/>
              <a:t>Fundoplikatio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r>
              <a:rPr lang="nb-NO" sz="1800" dirty="0" err="1" smtClean="0"/>
              <a:t>Fundoplikatio</a:t>
            </a:r>
            <a:r>
              <a:rPr lang="nb-NO" sz="1800" dirty="0" smtClean="0"/>
              <a:t> </a:t>
            </a:r>
            <a:r>
              <a:rPr lang="nb-NO" sz="1800" dirty="0"/>
              <a:t>opereres der pasienten har problemer med </a:t>
            </a:r>
            <a:r>
              <a:rPr lang="nb-NO" sz="1800" dirty="0" err="1"/>
              <a:t>reflux</a:t>
            </a:r>
            <a:r>
              <a:rPr lang="nb-NO" sz="1800" dirty="0"/>
              <a:t>-øsofagitt. Det vil si at pasienten plages av sure oppstøt på grunn av </a:t>
            </a:r>
            <a:r>
              <a:rPr lang="nb-NO" sz="1800" dirty="0" err="1"/>
              <a:t>reflux</a:t>
            </a:r>
            <a:r>
              <a:rPr lang="nb-NO" sz="1800" dirty="0"/>
              <a:t> av ventrikkelinnhold.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972" y="3069203"/>
            <a:ext cx="3694139" cy="352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4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 err="1" smtClean="0"/>
              <a:t>Bariatrisk</a:t>
            </a:r>
            <a:r>
              <a:rPr lang="nb-NO" sz="2800" b="1" dirty="0" smtClean="0"/>
              <a:t> kirurgi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600" dirty="0"/>
              <a:t>Når det gjelder </a:t>
            </a:r>
            <a:r>
              <a:rPr lang="nb-NO" sz="1600" dirty="0" err="1"/>
              <a:t>bariatrisk</a:t>
            </a:r>
            <a:r>
              <a:rPr lang="nb-NO" sz="1600" dirty="0"/>
              <a:t> kirurgi skiller vi mellom to typer operasjoner.</a:t>
            </a:r>
          </a:p>
          <a:p>
            <a:r>
              <a:rPr lang="nb-NO" sz="1600" dirty="0" err="1"/>
              <a:t>Gastric</a:t>
            </a:r>
            <a:r>
              <a:rPr lang="nb-NO" sz="1600" dirty="0"/>
              <a:t> bypass og </a:t>
            </a:r>
            <a:r>
              <a:rPr lang="nb-NO" sz="1600" dirty="0" err="1"/>
              <a:t>sleeve</a:t>
            </a:r>
            <a:r>
              <a:rPr lang="nb-NO" sz="1600" dirty="0"/>
              <a:t>.</a:t>
            </a:r>
          </a:p>
          <a:p>
            <a:r>
              <a:rPr lang="nb-NO" sz="1600" dirty="0" err="1"/>
              <a:t>Gastic</a:t>
            </a:r>
            <a:r>
              <a:rPr lang="nb-NO" sz="1600" dirty="0"/>
              <a:t> bypass innebærer at magesekken reduseres kraftig og at store deler av tynntarmen kobles om slik at næringsopptaket reduseres.</a:t>
            </a:r>
          </a:p>
          <a:p>
            <a:r>
              <a:rPr lang="nb-NO" sz="1600" dirty="0" err="1"/>
              <a:t>Sleeve</a:t>
            </a:r>
            <a:r>
              <a:rPr lang="nb-NO" sz="1600" dirty="0"/>
              <a:t> er et inngrep der først og fremst magesekken reduseres med </a:t>
            </a:r>
            <a:r>
              <a:rPr lang="nb-NO" sz="1600" dirty="0" smtClean="0"/>
              <a:t>ca. </a:t>
            </a:r>
            <a:r>
              <a:rPr lang="nb-NO" sz="1600" dirty="0"/>
              <a:t>80 % slik at pasienten blir mett av små måltider som igjen fører til vekttap.</a:t>
            </a:r>
          </a:p>
          <a:p>
            <a:r>
              <a:rPr lang="nb-NO" sz="1600" dirty="0"/>
              <a:t>Hvilken type fedmeoperasjon som skal utføres er avklart på forhånd, men forberedelser og observasjoner er stort sett de samme</a:t>
            </a:r>
          </a:p>
        </p:txBody>
      </p:sp>
    </p:spTree>
    <p:extLst>
      <p:ext uri="{BB962C8B-B14F-4D97-AF65-F5344CB8AC3E}">
        <p14:creationId xmlns:p14="http://schemas.microsoft.com/office/powerpoint/2010/main" val="349946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3739</Words>
  <Application>Microsoft Office PowerPoint</Application>
  <PresentationFormat>Widescreen</PresentationFormat>
  <Paragraphs>324</Paragraphs>
  <Slides>44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Office-tema</vt:lpstr>
      <vt:lpstr>Velkommen til Døgnområde ortopedi/kirurgi Moss Moss 4</vt:lpstr>
      <vt:lpstr>Informasjon til sykepleierstudenter </vt:lpstr>
      <vt:lpstr>Organisering av avdelingen </vt:lpstr>
      <vt:lpstr>Medisintider </vt:lpstr>
      <vt:lpstr>Kirurgiske fagområder</vt:lpstr>
      <vt:lpstr>Gastrokirurgi</vt:lpstr>
      <vt:lpstr>Ventralhernie og lyskebrokk</vt:lpstr>
      <vt:lpstr>Fundoplikatio</vt:lpstr>
      <vt:lpstr>Bariatrisk kirurgi</vt:lpstr>
      <vt:lpstr>Gastric bypass/gastric sleeve</vt:lpstr>
      <vt:lpstr>Rectumprolaps</vt:lpstr>
      <vt:lpstr>Fistel</vt:lpstr>
      <vt:lpstr>Rectusdiastase</vt:lpstr>
      <vt:lpstr>Urologi</vt:lpstr>
      <vt:lpstr>TUR-B</vt:lpstr>
      <vt:lpstr>TUR-P/ TURis-P</vt:lpstr>
      <vt:lpstr>PowerPoint-presentasjon</vt:lpstr>
      <vt:lpstr>Plastikk-kirurgi</vt:lpstr>
      <vt:lpstr>Brystrekonstruksjon med ekspanderprotese</vt:lpstr>
      <vt:lpstr>Mastektomi/ablatio med direkte rekonstruksjon</vt:lpstr>
      <vt:lpstr>Latissimus dorsi</vt:lpstr>
      <vt:lpstr>Bukplastikk</vt:lpstr>
      <vt:lpstr>Lymfeglandel toilette</vt:lpstr>
      <vt:lpstr>Hudtransplantasjoner</vt:lpstr>
      <vt:lpstr>Sårrevisjon med lappeplastikk</vt:lpstr>
      <vt:lpstr>Postbariatrisk kirurgi</vt:lpstr>
      <vt:lpstr>Malingt melanom</vt:lpstr>
      <vt:lpstr>Endokrinologi</vt:lpstr>
      <vt:lpstr>Ortopediske fagområder</vt:lpstr>
      <vt:lpstr>Hofte og kneprotese</vt:lpstr>
      <vt:lpstr>PowerPoint-presentasjon</vt:lpstr>
      <vt:lpstr>Bakre tilgang, fremre tilgang og lateral tilgang hofteprotese</vt:lpstr>
      <vt:lpstr>Hofte og kneskole</vt:lpstr>
      <vt:lpstr>PowerPoint-presentasjon</vt:lpstr>
      <vt:lpstr>Samme dag innleggelse (SDI). Pasienter som legges inn dagen før</vt:lpstr>
      <vt:lpstr>PowerPoint-presentasjon</vt:lpstr>
      <vt:lpstr>Rygg operasjoner</vt:lpstr>
      <vt:lpstr>Diverse andre ortopediske operasjoner</vt:lpstr>
      <vt:lpstr>PowerPoint-presentasjon</vt:lpstr>
      <vt:lpstr>Preoperativ sykepleie</vt:lpstr>
      <vt:lpstr>Postoperativ sykepleie</vt:lpstr>
      <vt:lpstr>Planlegging ved utskrivelse</vt:lpstr>
      <vt:lpstr>Utskrivelse</vt:lpstr>
      <vt:lpstr>PowerPoint-presentasjon</vt:lpstr>
    </vt:vector>
  </TitlesOfParts>
  <Company>Helse Sør-Øst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til Døgnområde ortopedi/kirurgi Moss Moss 4</dc:title>
  <dc:creator>Beate Jensen</dc:creator>
  <cp:lastModifiedBy>Heidi Pettersen Gravfort</cp:lastModifiedBy>
  <cp:revision>35</cp:revision>
  <dcterms:created xsi:type="dcterms:W3CDTF">2020-11-10T08:48:30Z</dcterms:created>
  <dcterms:modified xsi:type="dcterms:W3CDTF">2022-06-16T06:48:26Z</dcterms:modified>
</cp:coreProperties>
</file>