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7" r:id="rId4"/>
    <p:sldId id="268" r:id="rId5"/>
    <p:sldId id="270" r:id="rId6"/>
    <p:sldId id="264" r:id="rId7"/>
    <p:sldId id="263" r:id="rId8"/>
    <p:sldId id="269" r:id="rId9"/>
    <p:sldId id="274" r:id="rId10"/>
    <p:sldId id="277" r:id="rId11"/>
    <p:sldId id="280" r:id="rId12"/>
    <p:sldId id="275" r:id="rId13"/>
    <p:sldId id="279" r:id="rId14"/>
    <p:sldId id="273" r:id="rId15"/>
    <p:sldId id="271" r:id="rId16"/>
    <p:sldId id="278" r:id="rId17"/>
  </p:sldIdLst>
  <p:sldSz cx="12192000" cy="6858000"/>
  <p:notesSz cx="6797675" cy="9926638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E83143E-02E5-4A58-84A2-9345FBFDB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68B64CF-053D-4FA6-95FA-B27D4E0DA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2ACD9-6474-411E-88BF-66135D854830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90F873-C051-4C54-8B6F-F8370AE2F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F918E6D-57E2-404B-833B-184096861C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1B707-01F4-46A7-968D-CBFC96A627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9BCD7-4894-4EDE-84AC-FAC73583DC62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44473-8D75-4AF2-BA9B-369D7CFCB5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9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F63C7C4B-C791-45F4-87B9-D5381B69F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245B493D-4A75-486E-B73B-B7242A154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216" y="761495"/>
            <a:ext cx="3500460" cy="1197000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93D4BEB-E572-4608-BA13-C32C2D9D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4215" y="4699397"/>
            <a:ext cx="4961784" cy="461665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fld id="{37866612-C1C5-4CE7-96F9-0BAE35320B4F}" type="datetime1">
              <a:rPr lang="nb-NO" smtClean="0"/>
              <a:t>03.03.2020</a:t>
            </a:fld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DB950476-3FBE-4376-9E2E-735697B9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4216" y="1853203"/>
            <a:ext cx="4961784" cy="2654573"/>
          </a:xfrm>
        </p:spPr>
        <p:txBody>
          <a:bodyPr anchor="b" anchorCtr="0">
            <a:noAutofit/>
          </a:bodyPr>
          <a:lstStyle>
            <a:lvl1pPr>
              <a:buNone/>
              <a:defRPr sz="5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7636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 - Med stort bilde og li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5">
            <a:extLst>
              <a:ext uri="{FF2B5EF4-FFF2-40B4-BE49-F238E27FC236}">
                <a16:creationId xmlns:a16="http://schemas.microsoft.com/office/drawing/2014/main" id="{66CA3921-B169-4BF6-AA6D-5BA39997FD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6750" y="1904638"/>
            <a:ext cx="8512017" cy="4192725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C88DB0-C432-46AA-868D-7C1FB067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80C-1587-4FFB-9572-A34267433DF5}" type="datetime1">
              <a:rPr lang="nb-NO" smtClean="0"/>
              <a:t>03.03.2020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C930757-B285-44B2-8500-D0355BF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B1C44B-8142-4BF3-9296-852F63B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B77C023-0239-464D-ACD9-9FEF3814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08F91C8-7BFD-492A-A159-707FDABB9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750" y="1193516"/>
            <a:ext cx="10618500" cy="461665"/>
          </a:xfrm>
        </p:spPr>
        <p:txBody>
          <a:bodyPr>
            <a:noAutofit/>
          </a:bodyPr>
          <a:lstStyle>
            <a:lvl1pPr>
              <a:buNone/>
              <a:defRPr sz="3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0B372C-8B49-4383-8443-2CA5A6F50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72663" y="1904638"/>
            <a:ext cx="2032586" cy="4192725"/>
          </a:xfrm>
          <a:solidFill>
            <a:schemeClr val="accent5"/>
          </a:solidFill>
        </p:spPr>
        <p:txBody>
          <a:bodyPr lIns="252000" tIns="252000" rIns="252000" bIns="252000" anchor="t"/>
          <a:lstStyle>
            <a:lvl1pPr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SAKTITTEL /</a:t>
            </a:r>
            <a:br>
              <a:rPr lang="nb-NO" dirty="0"/>
            </a:br>
            <a:r>
              <a:rPr lang="nb-NO" dirty="0"/>
              <a:t>DD.MM.2018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Her kan det komme en liten forklaring, og den trenger ikke være lengre enn en setning. Dersom det er nødvendig, og man har behov for å si mer, kan man selvsagt fortsette og forklare det man ønsker å si. 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Man kan til og med ha et avsnitt, dersom man syns det er på sin plass. Flere setninger etter avsnitt går også helt fint.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NAVN NAVNESEN</a:t>
            </a:r>
          </a:p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68639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3D4175-7CE8-43D5-9E00-381C407F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1C33C4-6594-407D-9673-53F4B807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483F-C226-4493-ABFF-5DCFF4879E68}" type="datetime1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DF4AC6C-C119-4392-8AB3-C23BF9E9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4A4E81-960A-433B-82DE-065BC216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69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0796D5-522C-4E43-835F-D1B41BF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4EF-25DC-4672-874E-7F6F6E0B6AA5}" type="datetime1">
              <a:rPr lang="nb-NO" smtClean="0"/>
              <a:t>03.03.2020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20811D-5B19-443D-B7DD-3180C2EB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AC1369-8ECE-461B-87F0-6A7F22E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79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oss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EEBCBC-B3A4-49BF-B494-E8E063EECF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90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0796D5-522C-4E43-835F-D1B41BF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3F4EF-25DC-4672-874E-7F6F6E0B6AA5}" type="datetime1">
              <a:rPr lang="nb-NO" smtClean="0"/>
              <a:pPr/>
              <a:t>03.03.2020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20811D-5B19-443D-B7DD-3180C2EB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AC1369-8ECE-461B-87F0-6A7F22E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5F509A9-BF8B-4DD9-831E-1F1CE8E6EABD}"/>
              </a:ext>
            </a:extLst>
          </p:cNvPr>
          <p:cNvSpPr txBox="1"/>
          <p:nvPr userDrawn="1"/>
        </p:nvSpPr>
        <p:spPr>
          <a:xfrm>
            <a:off x="1134216" y="2477258"/>
            <a:ext cx="6504986" cy="12695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250" b="1" dirty="0">
                <a:solidFill>
                  <a:schemeClr val="bg1"/>
                </a:solidFill>
              </a:rPr>
              <a:t>Takk for oss!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998E188-1301-47BE-97A5-D10224C3F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2239" y="478157"/>
            <a:ext cx="1149442" cy="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B9-4EAC-45AE-8664-B3DDC4490072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0400-BC83-41FC-AEFF-445130E84D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7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5">
            <a:extLst>
              <a:ext uri="{FF2B5EF4-FFF2-40B4-BE49-F238E27FC236}">
                <a16:creationId xmlns:a16="http://schemas.microsoft.com/office/drawing/2014/main" id="{66CA3921-B169-4BF6-AA6D-5BA39997FD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84429" y="2448306"/>
            <a:ext cx="4320821" cy="2952369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C88DB0-C432-46AA-868D-7C1FB067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80C-1587-4FFB-9572-A34267433DF5}" type="datetime1">
              <a:rPr lang="nb-NO" smtClean="0"/>
              <a:t>03.03.2020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C930757-B285-44B2-8500-D0355BF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B1C44B-8142-4BF3-9296-852F63B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B77C023-0239-464D-ACD9-9FEF3814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F9A383CD-6C2B-4FC8-B429-D3941AE44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750" y="2384822"/>
            <a:ext cx="5309250" cy="3015852"/>
          </a:xfrm>
        </p:spPr>
        <p:txBody>
          <a:bodyPr/>
          <a:lstStyle>
            <a:lvl1pPr marL="270000" indent="-2700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1pPr>
            <a:lvl2pPr marL="45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750"/>
            </a:lvl2pPr>
            <a:lvl3pPr marL="63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81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99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08F91C8-7BFD-492A-A159-707FDABB9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750" y="1193516"/>
            <a:ext cx="10618500" cy="461665"/>
          </a:xfrm>
        </p:spPr>
        <p:txBody>
          <a:bodyPr>
            <a:noAutofit/>
          </a:bodyPr>
          <a:lstStyle>
            <a:lvl1pPr>
              <a:buNone/>
              <a:defRPr sz="3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168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øpen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AE6075-4197-4B11-AC3C-2AE3E53A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51" y="1701801"/>
            <a:ext cx="10618500" cy="4395562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C88DB0-C432-46AA-868D-7C1FB067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80C-1587-4FFB-9572-A34267433DF5}" type="datetime1">
              <a:rPr lang="nb-NO" smtClean="0"/>
              <a:t>03.03.2020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C930757-B285-44B2-8500-D0355BF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B1C44B-8142-4BF3-9296-852F63B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B77C023-0239-464D-ACD9-9FEF3814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54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5560C0-83A8-413C-8C28-D5A8EBDF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3232F42-3C9B-4731-96B9-CB01B038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48A7-8C55-4D8D-8601-D76F828AE9C4}" type="datetime1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6E4B96-C10F-4BBF-9603-E8B6FFD2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7D6870-3605-4602-92B0-9DAA230E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28C3A3E-4DC1-413D-951F-9F55D170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51" y="1701801"/>
            <a:ext cx="5151529" cy="4395562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6056C4F-FE88-4A4B-9743-7E1621287B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3723" y="1701801"/>
            <a:ext cx="5151529" cy="4395562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082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kus/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1C41A43-42C0-4A89-9A77-19BCE8764E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0796D5-522C-4E43-835F-D1B41BF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3F4EF-25DC-4672-874E-7F6F6E0B6AA5}" type="datetime1">
              <a:rPr lang="nb-NO" smtClean="0"/>
              <a:pPr/>
              <a:t>03.03.2020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20811D-5B19-443D-B7DD-3180C2EB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AC1369-8ECE-461B-87F0-6A7F22E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1EEE149-40CB-4795-9CEF-9F472A8A4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4762" y="2280337"/>
            <a:ext cx="7974171" cy="1815882"/>
          </a:xfrm>
        </p:spPr>
        <p:txBody>
          <a:bodyPr anchor="ctr">
            <a:noAutofit/>
          </a:bodyPr>
          <a:lstStyle>
            <a:lvl1pPr>
              <a:defRPr sz="29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 noen tilfeller er det er behov for å utheve en ingress, enten fordi det er et sitat eller at det er noe man ønsker å fokusere på. Da kan det være greit med kursiv.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52BBC133-FAB2-41AC-85DA-1BDF8DDF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762" y="1271948"/>
            <a:ext cx="7974172" cy="46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641C4D37-C3F7-4DB6-97A2-A091C1C9D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4762" y="4952925"/>
            <a:ext cx="7974171" cy="615553"/>
          </a:xfrm>
        </p:spPr>
        <p:txBody>
          <a:bodyPr anchor="t">
            <a:noAutofit/>
          </a:bodyPr>
          <a:lstStyle>
            <a:lvl1pPr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Her kan det komme en tekst som har med det overliggende å gjøre. Innholdet kan gjerne gå over mer enn en setning. 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3E6F73D-C47B-4033-A423-F22BDADD8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2239" y="477745"/>
            <a:ext cx="1149442" cy="3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kus/Sitat -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1C41A43-42C0-4A89-9A77-19BCE8764E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0796D5-522C-4E43-835F-D1B41BF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3F4EF-25DC-4672-874E-7F6F6E0B6AA5}" type="datetime1">
              <a:rPr lang="nb-NO" smtClean="0"/>
              <a:pPr/>
              <a:t>03.03.2020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20811D-5B19-443D-B7DD-3180C2EB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AC1369-8ECE-461B-87F0-6A7F22E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1EEE149-40CB-4795-9CEF-9F472A8A4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4762" y="2299401"/>
            <a:ext cx="7974171" cy="1615827"/>
          </a:xfrm>
        </p:spPr>
        <p:txBody>
          <a:bodyPr anchor="ctr">
            <a:noAutofit/>
          </a:bodyPr>
          <a:lstStyle>
            <a:lvl1pPr algn="ctr">
              <a:buNone/>
              <a:defRPr sz="3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Kanskje det til og med er ønskelig med noe som er sentrert?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52BBC133-FAB2-41AC-85DA-1BDF8DDF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762" y="1878135"/>
            <a:ext cx="7974172" cy="138500"/>
          </a:xfrm>
        </p:spPr>
        <p:txBody>
          <a:bodyPr>
            <a:noAutofit/>
          </a:bodyPr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641C4D37-C3F7-4DB6-97A2-A091C1C9D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4762" y="4540175"/>
            <a:ext cx="7974171" cy="615553"/>
          </a:xfrm>
        </p:spPr>
        <p:txBody>
          <a:bodyPr anchor="t">
            <a:noAutofit/>
          </a:bodyPr>
          <a:lstStyle>
            <a:lvl1pPr algn="ctr"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Her kan det komme en tekst som har med det overliggende å gjøre. Innholdet kan gjerne gå over mer enn en setning.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AC8D0FE-DCCF-4858-A257-D3C336F01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2239" y="477745"/>
            <a:ext cx="1149442" cy="3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 - Med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5">
            <a:extLst>
              <a:ext uri="{FF2B5EF4-FFF2-40B4-BE49-F238E27FC236}">
                <a16:creationId xmlns:a16="http://schemas.microsoft.com/office/drawing/2014/main" id="{66CA3921-B169-4BF6-AA6D-5BA39997FD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6750" y="1904638"/>
            <a:ext cx="10618501" cy="4192725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C88DB0-C432-46AA-868D-7C1FB067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80C-1587-4FFB-9572-A34267433DF5}" type="datetime1">
              <a:rPr lang="nb-NO" smtClean="0"/>
              <a:t>03.03.2020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C930757-B285-44B2-8500-D0355BF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B1C44B-8142-4BF3-9296-852F63B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B77C023-0239-464D-ACD9-9FEF3814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08F91C8-7BFD-492A-A159-707FDABB9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750" y="1193516"/>
            <a:ext cx="10618500" cy="461665"/>
          </a:xfrm>
        </p:spPr>
        <p:txBody>
          <a:bodyPr>
            <a:noAutofit/>
          </a:bodyPr>
          <a:lstStyle>
            <a:lvl1pPr>
              <a:buNone/>
              <a:defRPr sz="3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095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 -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5">
            <a:extLst>
              <a:ext uri="{FF2B5EF4-FFF2-40B4-BE49-F238E27FC236}">
                <a16:creationId xmlns:a16="http://schemas.microsoft.com/office/drawing/2014/main" id="{66CA3921-B169-4BF6-AA6D-5BA39997FD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C88DB0-C432-46AA-868D-7C1FB067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E4680C-1587-4FFB-9572-A34267433DF5}" type="datetime1">
              <a:rPr lang="nb-NO" smtClean="0"/>
              <a:pPr/>
              <a:t>03.03.2020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C930757-B285-44B2-8500-D0355BF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B1C44B-8142-4BF3-9296-852F63B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B77C023-0239-464D-ACD9-9FEF3814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08F91C8-7BFD-492A-A159-707FDABB9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750" y="1193516"/>
            <a:ext cx="10618500" cy="461665"/>
          </a:xfrm>
        </p:spPr>
        <p:txBody>
          <a:bodyPr>
            <a:noAutofit/>
          </a:bodyPr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3607974-DB1F-4E1C-840C-DF9848A74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2239" y="477746"/>
            <a:ext cx="1149442" cy="3708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 - Med bilde og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5">
            <a:extLst>
              <a:ext uri="{FF2B5EF4-FFF2-40B4-BE49-F238E27FC236}">
                <a16:creationId xmlns:a16="http://schemas.microsoft.com/office/drawing/2014/main" id="{66CA3921-B169-4BF6-AA6D-5BA39997FD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6750" y="1904638"/>
            <a:ext cx="6351607" cy="4192725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C88DB0-C432-46AA-868D-7C1FB067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80C-1587-4FFB-9572-A34267433DF5}" type="datetime1">
              <a:rPr lang="nb-NO" smtClean="0"/>
              <a:t>03.03.2020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C930757-B285-44B2-8500-D0355BF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B1C44B-8142-4BF3-9296-852F63B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B77C023-0239-464D-ACD9-9FEF3814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08F91C8-7BFD-492A-A159-707FDABB9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750" y="1193516"/>
            <a:ext cx="10618500" cy="461665"/>
          </a:xfrm>
        </p:spPr>
        <p:txBody>
          <a:bodyPr>
            <a:noAutofit/>
          </a:bodyPr>
          <a:lstStyle>
            <a:lvl1pPr>
              <a:buNone/>
              <a:defRPr sz="3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0B372C-8B49-4383-8443-2CA5A6F50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0977" y="1904638"/>
            <a:ext cx="4164273" cy="4192725"/>
          </a:xfrm>
          <a:solidFill>
            <a:schemeClr val="accent1"/>
          </a:solidFill>
        </p:spPr>
        <p:txBody>
          <a:bodyPr lIns="252000" tIns="252000" rIns="252000" bIns="252000" anchor="ctr"/>
          <a:lstStyle>
            <a:lvl1pPr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Her kan det komme en liten forklaring, og den trenger ikke være lengre enn en setning. Dersom det er nødvendig, og man har behov for å si mer, kan man selvsagt fortsette og forklare det man ønsker å si.</a:t>
            </a:r>
          </a:p>
        </p:txBody>
      </p:sp>
    </p:spTree>
    <p:extLst>
      <p:ext uri="{BB962C8B-B14F-4D97-AF65-F5344CB8AC3E}">
        <p14:creationId xmlns:p14="http://schemas.microsoft.com/office/powerpoint/2010/main" val="251688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D06E50A-D0DF-4238-8CD0-5FD59DBE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50" y="731851"/>
            <a:ext cx="9115786" cy="461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169914-7509-467C-904C-47906F187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750" y="1701801"/>
            <a:ext cx="10618500" cy="4395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9DCF9B-459D-4558-A810-24F731424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426071"/>
            <a:ext cx="2743200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fld id="{783B442A-E0B5-415F-ADED-C52473F0655C}" type="datetime1">
              <a:rPr lang="nb-NO" smtClean="0"/>
              <a:t>03.03.2020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E05BC1-9A2B-4755-ACBF-AD739EE67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071"/>
            <a:ext cx="4114800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84E48A-BC32-4E66-A65D-E29C5610E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2051" y="6426071"/>
            <a:ext cx="2743200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fld id="{6FF4A9C2-7521-40FC-895A-AC68D5C1057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4E9E7A95-EBCE-4CD4-BC65-BB10B5997BE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60" y="477745"/>
            <a:ext cx="1152000" cy="3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54" r:id="rId11"/>
    <p:sldLayoutId id="2147483655" r:id="rId12"/>
    <p:sldLayoutId id="2147483663" r:id="rId13"/>
    <p:sldLayoutId id="2147483664" r:id="rId14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405000" indent="-1620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1000" indent="-1620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750" kern="1200">
          <a:solidFill>
            <a:schemeClr val="tx2"/>
          </a:solidFill>
          <a:latin typeface="+mn-lt"/>
          <a:ea typeface="+mn-ea"/>
          <a:cs typeface="+mn-cs"/>
        </a:defRPr>
      </a:lvl3pPr>
      <a:lvl4pPr marL="1197000" indent="-1620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3000" indent="-1620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247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286DA9-2BCB-4F67-8B03-3F04CCA85B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4216" y="1853203"/>
            <a:ext cx="4931304" cy="26578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799832" y="4975372"/>
            <a:ext cx="44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Pårørende og samarbeid</a:t>
            </a:r>
            <a:endParaRPr lang="nb-NO" sz="280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87" y="5498592"/>
            <a:ext cx="2934900" cy="10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07" y="0"/>
            <a:ext cx="8302855" cy="63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98" y="-99753"/>
            <a:ext cx="4995028" cy="70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Snakk mer om dette: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- Hvem er det som funker som en god samarbeidspartner fremover?</a:t>
            </a:r>
          </a:p>
          <a:p>
            <a:pPr>
              <a:buNone/>
            </a:pPr>
            <a:endParaRPr lang="nb-NO" sz="2400" dirty="0"/>
          </a:p>
          <a:p>
            <a:r>
              <a:rPr lang="nb-NO" sz="2400" dirty="0" smtClean="0"/>
              <a:t>- Finnes det noen i et gammelt nettverk som kan være bra folk, her og nå?</a:t>
            </a:r>
          </a:p>
          <a:p>
            <a:endParaRPr lang="nb-NO" sz="2400" dirty="0"/>
          </a:p>
          <a:p>
            <a:r>
              <a:rPr lang="nb-NO" sz="2400" dirty="0" smtClean="0"/>
              <a:t>- Husk brukerorganisasjonene/pårørendeorganisasjonene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7965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3"/>
                </a:solidFill>
              </a:rPr>
              <a:t>Hjelp til pårørende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- Parallelle løp (Pasient og pårørende)</a:t>
            </a:r>
          </a:p>
          <a:p>
            <a:r>
              <a:rPr lang="nb-NO" sz="2400" dirty="0" smtClean="0"/>
              <a:t>- En del av en bedringshistorie innebærer også familien</a:t>
            </a:r>
          </a:p>
          <a:p>
            <a:r>
              <a:rPr lang="nb-NO" sz="2400" dirty="0" smtClean="0"/>
              <a:t>- </a:t>
            </a:r>
            <a:r>
              <a:rPr lang="nb-NO" sz="2400" dirty="0" err="1" smtClean="0"/>
              <a:t>Medavhengighet</a:t>
            </a:r>
            <a:endParaRPr lang="nb-NO" sz="2400" dirty="0" smtClean="0"/>
          </a:p>
          <a:p>
            <a:r>
              <a:rPr lang="nb-NO" sz="2400" dirty="0" smtClean="0"/>
              <a:t>- Mistillit og beskyldninger</a:t>
            </a:r>
          </a:p>
          <a:p>
            <a:r>
              <a:rPr lang="nb-NO" sz="2400" dirty="0" smtClean="0"/>
              <a:t>- Tøffe valg  - relasjoner</a:t>
            </a:r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41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4AC803-06E7-4229-8708-3BC81DFE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Pårørendeinvolvering og samarbeid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BC9763-72FB-4E7F-BDB1-13BB8517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- Premisset</a:t>
            </a:r>
            <a:r>
              <a:rPr lang="nb-NO" sz="2400" dirty="0"/>
              <a:t>:  Pasienten/brukerens ønske</a:t>
            </a:r>
          </a:p>
          <a:p>
            <a:endParaRPr lang="nb-NO" sz="2400" dirty="0"/>
          </a:p>
          <a:p>
            <a:r>
              <a:rPr lang="nb-NO" sz="2400" dirty="0" smtClean="0"/>
              <a:t>- Muligheter</a:t>
            </a:r>
            <a:r>
              <a:rPr lang="nb-NO" sz="2400" dirty="0"/>
              <a:t>, ikke begrensninger</a:t>
            </a:r>
          </a:p>
          <a:p>
            <a:r>
              <a:rPr lang="nb-NO" sz="2400" dirty="0" smtClean="0"/>
              <a:t>- Grensesetting</a:t>
            </a:r>
            <a:r>
              <a:rPr lang="nb-NO" sz="2400" dirty="0"/>
              <a:t>: Begge veier</a:t>
            </a:r>
          </a:p>
          <a:p>
            <a:r>
              <a:rPr lang="nb-NO" sz="2400" dirty="0" smtClean="0"/>
              <a:t>- Jevn og god kommunikasjon</a:t>
            </a:r>
            <a:endParaRPr lang="nb-NO" sz="2400" dirty="0"/>
          </a:p>
          <a:p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- Forutsigbarhet</a:t>
            </a:r>
            <a:endParaRPr lang="nb-NO" sz="2400" dirty="0"/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43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Kan du føre opp dine pårørende her sånn, på den linjen der?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Har du noen bra folk rundt deg, som kan være lurt å dra inn i livet ditt her og nå?</a:t>
            </a:r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Om å involvere pårørende</a:t>
            </a:r>
            <a:endParaRPr lang="nb-N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art.idium.no/kris2215.tmp/filestore/logos/Header-logo-web_bru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6" y="2047930"/>
            <a:ext cx="2760018" cy="6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-larm.no/site/a-larm.no/design/layout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28" y="2046357"/>
            <a:ext cx="14478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VuL8J7o69g4M9C9lBY3sEm6vOhVl-JRCCSLkIpuOsv81R38fp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9" y="3472071"/>
            <a:ext cx="3132348" cy="8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bht-mandal.no/logos/logo-ak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87" y="765842"/>
            <a:ext cx="2583123" cy="5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fbcdn-profile-a.akamaihd.net/hprofile-ak-xap1/v/t1.0-1/c11.0.200.200/p200x200/1450728_10152071283314393_240415092_n.jpg?oh=ddc80b387bc477276b516cf3a7657272&amp;oe=567C1F1C&amp;__gda__=1451348500_6a2eeb6ccb22c687fe2382a8108ae9a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24" y="168388"/>
            <a:ext cx="1630641" cy="13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amilieklubb.no/images/System/fk_logod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70" y="2608332"/>
            <a:ext cx="2001892" cy="5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opbruker.no/var/ezdemo_site/storage/images/ropbruker/samordne-inntak/samordne-inntak/lar-nett-norge/101632-1-nor-NO/lar-nett-norge_lar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1" y="2608332"/>
            <a:ext cx="1556687" cy="7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rio.no/wp-content/themes/rio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1" y="857657"/>
            <a:ext cx="1396838" cy="4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roptv.no/var/ezdemo_site/storage/images/roptv/videoer/brukermedvirkning/arild-knutsen-presentasjon-av-foreningen-for-human-narkotikapolitikk-fhn/100592-1-nor-NO/arild-knutsen-presentasjon-av-foreningen-for-human-narkotikapolitikk-fhn_facebook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40" y="2052414"/>
            <a:ext cx="1832616" cy="12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lderesultat for nks veiledningssent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72" y="951344"/>
            <a:ext cx="2656182" cy="7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lderesultat for waybac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5" y="3883982"/>
            <a:ext cx="2619305" cy="7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42" y="4465805"/>
            <a:ext cx="1132333" cy="109270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25" y="4369196"/>
            <a:ext cx="2669221" cy="82068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3" y="5519514"/>
            <a:ext cx="3269911" cy="70545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27" y="4422435"/>
            <a:ext cx="1837463" cy="153489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29" y="5558506"/>
            <a:ext cx="1473276" cy="8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4121" cy="71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b-NO" dirty="0" smtClean="0"/>
              <a:t>Mor til en gutt på 16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Far til en fyr på 28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Mor til en fyr på 49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Søsken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Kjærester, partnere og ektefeller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Besteforeldre og øvrig slekt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Venner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Kolleger/Sjefen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Samtaler fra utlandet</a:t>
            </a:r>
          </a:p>
          <a:p>
            <a:pPr marL="342900" indent="-342900">
              <a:buFontTx/>
              <a:buChar char="-"/>
            </a:pPr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 smtClean="0"/>
              <a:t>De få, men sterke samtalene med etterlatte</a:t>
            </a:r>
          </a:p>
          <a:p>
            <a:pPr marL="342900" indent="-342900">
              <a:buFontTx/>
              <a:buChar char="-"/>
            </a:pPr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Hvem ringer oss?</a:t>
            </a:r>
            <a:endParaRPr lang="nb-N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800" dirty="0" smtClean="0"/>
              <a:t>- De er glad i den det gjelder. </a:t>
            </a:r>
          </a:p>
          <a:p>
            <a:pPr marL="457200" indent="-457200">
              <a:buFontTx/>
              <a:buChar char="-"/>
            </a:pPr>
            <a:endParaRPr lang="nb-NO" sz="2800" dirty="0"/>
          </a:p>
          <a:p>
            <a:pPr>
              <a:buNone/>
            </a:pPr>
            <a:r>
              <a:rPr lang="nb-NO" sz="2800" dirty="0" smtClean="0"/>
              <a:t>- Pårørende </a:t>
            </a:r>
            <a:r>
              <a:rPr lang="nb-NO" sz="2800" dirty="0"/>
              <a:t>vil vite hva de skal gjøre for å hjelpe </a:t>
            </a:r>
            <a:r>
              <a:rPr lang="nb-NO" sz="2800" dirty="0" smtClean="0"/>
              <a:t>(Fasitsvar)</a:t>
            </a:r>
          </a:p>
          <a:p>
            <a:pPr marL="457200" indent="-457200">
              <a:buFontTx/>
              <a:buChar char="-"/>
            </a:pPr>
            <a:endParaRPr lang="nb-NO" sz="2800" dirty="0"/>
          </a:p>
          <a:p>
            <a:pPr>
              <a:buNone/>
            </a:pPr>
            <a:r>
              <a:rPr lang="nb-NO" sz="2800" dirty="0" smtClean="0"/>
              <a:t>- </a:t>
            </a:r>
            <a:r>
              <a:rPr lang="nb-NO" sz="2800" dirty="0"/>
              <a:t>Usortert kaos</a:t>
            </a:r>
          </a:p>
          <a:p>
            <a:pPr>
              <a:buNone/>
            </a:pPr>
            <a:r>
              <a:rPr lang="nb-NO" sz="2800" dirty="0" smtClean="0"/>
              <a:t>- Kommunikasjon</a:t>
            </a:r>
          </a:p>
          <a:p>
            <a:pPr>
              <a:buNone/>
            </a:pPr>
            <a:r>
              <a:rPr lang="nb-NO" sz="2800" dirty="0" smtClean="0"/>
              <a:t>- </a:t>
            </a:r>
            <a:r>
              <a:rPr lang="nb-NO" sz="2800" dirty="0"/>
              <a:t>Grensesetting/</a:t>
            </a:r>
            <a:r>
              <a:rPr lang="nb-NO" sz="2800" dirty="0" err="1"/>
              <a:t>Medavhengighet</a:t>
            </a:r>
            <a:endParaRPr lang="nb-NO" sz="2800" dirty="0"/>
          </a:p>
          <a:p>
            <a:r>
              <a:rPr lang="nb-NO" sz="2800" dirty="0"/>
              <a:t>- </a:t>
            </a:r>
            <a:r>
              <a:rPr lang="nb-NO" sz="2800" dirty="0" smtClean="0"/>
              <a:t>Familien</a:t>
            </a:r>
          </a:p>
          <a:p>
            <a:endParaRPr lang="nb-NO" sz="2800" dirty="0"/>
          </a:p>
          <a:p>
            <a:r>
              <a:rPr lang="nb-NO" sz="2800" dirty="0" smtClean="0"/>
              <a:t>- For etterlatte: her og nå og veien videre.</a:t>
            </a:r>
            <a:endParaRPr lang="nb-NO" sz="2800" dirty="0"/>
          </a:p>
          <a:p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Hva dreier samtalene seg om?</a:t>
            </a:r>
            <a:endParaRPr lang="nb-N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800" dirty="0" smtClean="0"/>
              <a:t>- Et </a:t>
            </a:r>
            <a:r>
              <a:rPr lang="nb-NO" sz="2800" dirty="0"/>
              <a:t>hav av </a:t>
            </a:r>
            <a:r>
              <a:rPr lang="nb-NO" sz="2800" dirty="0" smtClean="0"/>
              <a:t>erfaringer</a:t>
            </a:r>
          </a:p>
          <a:p>
            <a:pPr marL="457200" indent="-457200">
              <a:buFontTx/>
              <a:buChar char="-"/>
            </a:pPr>
            <a:endParaRPr lang="nb-NO" sz="2800" dirty="0"/>
          </a:p>
          <a:p>
            <a:pPr>
              <a:buNone/>
            </a:pPr>
            <a:r>
              <a:rPr lang="nb-NO" sz="2800" dirty="0" smtClean="0"/>
              <a:t>- Når det unormale er blitt normalt</a:t>
            </a:r>
          </a:p>
          <a:p>
            <a:pPr marL="457200" indent="-457200"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r>
              <a:rPr lang="nb-NO" sz="2800" dirty="0"/>
              <a:t> Mange opplevelser og erfaringer, med bruker og med </a:t>
            </a:r>
            <a:r>
              <a:rPr lang="nb-NO" sz="2800" dirty="0" smtClean="0"/>
              <a:t>systemet</a:t>
            </a:r>
          </a:p>
          <a:p>
            <a:pPr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r>
              <a:rPr lang="nb-NO" sz="2800" dirty="0"/>
              <a:t> Som igjen former hvordan mange etter hvert reagerer og handler</a:t>
            </a:r>
          </a:p>
          <a:p>
            <a:pPr>
              <a:buFontTx/>
              <a:buChar char="-"/>
            </a:pPr>
            <a:endParaRPr lang="nb-NO" sz="2800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Pårørendes egne behov</a:t>
            </a:r>
            <a:endParaRPr lang="nb-N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Selvsagt?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14400" y="2024742"/>
            <a:ext cx="90950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>
                <a:solidFill>
                  <a:schemeClr val="accent4"/>
                </a:solidFill>
              </a:rPr>
              <a:t>Involvering av pårørende i behandling og utvikling </a:t>
            </a:r>
          </a:p>
          <a:p>
            <a:r>
              <a:rPr lang="nb-NO" sz="2400" dirty="0" smtClean="0">
                <a:solidFill>
                  <a:schemeClr val="accent4"/>
                </a:solidFill>
              </a:rPr>
              <a:t>av tjenestetilbud er viktig både av hensyn til pårørende </a:t>
            </a:r>
          </a:p>
          <a:p>
            <a:r>
              <a:rPr lang="nb-NO" sz="2400" dirty="0" smtClean="0">
                <a:solidFill>
                  <a:schemeClr val="accent4"/>
                </a:solidFill>
              </a:rPr>
              <a:t>og til brukerens situasjon. Undersøkelser viser at pårørendeinvolvering både reduserer faren for tilbakefall </a:t>
            </a:r>
          </a:p>
          <a:p>
            <a:r>
              <a:rPr lang="nb-NO" sz="2400" dirty="0" smtClean="0">
                <a:solidFill>
                  <a:schemeClr val="accent4"/>
                </a:solidFill>
              </a:rPr>
              <a:t>hos brukeren og fører til færre symptomer. Det bedrer </a:t>
            </a:r>
          </a:p>
          <a:p>
            <a:r>
              <a:rPr lang="nb-NO" sz="2400" dirty="0" smtClean="0">
                <a:solidFill>
                  <a:schemeClr val="accent4"/>
                </a:solidFill>
              </a:rPr>
              <a:t>sosial fungering og gir økt opplevelse av mestring og </a:t>
            </a:r>
          </a:p>
          <a:p>
            <a:r>
              <a:rPr lang="nb-NO" sz="2400" dirty="0" smtClean="0">
                <a:solidFill>
                  <a:schemeClr val="accent4"/>
                </a:solidFill>
              </a:rPr>
              <a:t>tilfredshet både hos bruker og pårørende.</a:t>
            </a:r>
            <a:endParaRPr lang="nb-NO" sz="2400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95" y="2333022"/>
            <a:ext cx="3091542" cy="438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Ikke et spørsmål om hvorfor, men hvordan.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Finney</a:t>
            </a:r>
            <a:r>
              <a:rPr lang="en-US" dirty="0"/>
              <a:t>, J. W., </a:t>
            </a:r>
            <a:r>
              <a:rPr lang="en-US" dirty="0" err="1"/>
              <a:t>Wilbourne</a:t>
            </a:r>
            <a:r>
              <a:rPr lang="en-US" dirty="0"/>
              <a:t>, P., &amp; Moos, R. (2007). Psychosocial treatment for substance use </a:t>
            </a:r>
            <a:r>
              <a:rPr lang="en-US" dirty="0" smtClean="0"/>
              <a:t>disorder</a:t>
            </a:r>
            <a:r>
              <a:rPr lang="en-US" dirty="0"/>
              <a:t>. In J. M. P.E Nathan and Gorman (Ed.), </a:t>
            </a:r>
            <a:r>
              <a:rPr lang="en-US" dirty="0" smtClean="0"/>
              <a:t> A </a:t>
            </a:r>
            <a:r>
              <a:rPr lang="en-US" dirty="0"/>
              <a:t>Guide to Treatment that </a:t>
            </a:r>
            <a:r>
              <a:rPr lang="en-US" dirty="0" smtClean="0"/>
              <a:t>Work (3</a:t>
            </a:r>
            <a:r>
              <a:rPr lang="en-US" baseline="30000" dirty="0" smtClean="0"/>
              <a:t>rd</a:t>
            </a:r>
            <a:r>
              <a:rPr lang="en-US" dirty="0" smtClean="0"/>
              <a:t>. ed</a:t>
            </a:r>
            <a:r>
              <a:rPr lang="en-US" dirty="0"/>
              <a:t>.). New York: Oxford. </a:t>
            </a:r>
            <a:endParaRPr lang="en-US" dirty="0" smtClean="0"/>
          </a:p>
          <a:p>
            <a:pPr lvl="1"/>
            <a:r>
              <a:rPr lang="en-US" dirty="0"/>
              <a:t>Copello, A., </a:t>
            </a:r>
            <a:r>
              <a:rPr lang="en-US" dirty="0" smtClean="0"/>
              <a:t>Templeton</a:t>
            </a:r>
            <a:r>
              <a:rPr lang="en-US" dirty="0"/>
              <a:t>, L., &amp; </a:t>
            </a:r>
            <a:r>
              <a:rPr lang="en-US" dirty="0" err="1"/>
              <a:t>Velleman</a:t>
            </a:r>
            <a:r>
              <a:rPr lang="en-US" dirty="0"/>
              <a:t>, R. (2006). Family interventions for drug and alcohol </a:t>
            </a:r>
            <a:r>
              <a:rPr lang="en-US" dirty="0" smtClean="0"/>
              <a:t>misuse</a:t>
            </a:r>
            <a:r>
              <a:rPr lang="en-US" dirty="0"/>
              <a:t>: is there a best practice? </a:t>
            </a:r>
            <a:r>
              <a:rPr lang="en-US" dirty="0" smtClean="0"/>
              <a:t> Current </a:t>
            </a:r>
            <a:r>
              <a:rPr lang="en-US" dirty="0"/>
              <a:t>Opinion in Psychiatry, </a:t>
            </a:r>
            <a:r>
              <a:rPr lang="en-US" dirty="0" smtClean="0"/>
              <a:t>19 (3</a:t>
            </a:r>
            <a:r>
              <a:rPr lang="en-US" dirty="0"/>
              <a:t>), 271-276. </a:t>
            </a:r>
          </a:p>
          <a:p>
            <a:pPr lvl="1"/>
            <a:r>
              <a:rPr lang="da-DK" dirty="0" smtClean="0"/>
              <a:t>Lindgaard</a:t>
            </a:r>
            <a:r>
              <a:rPr lang="da-DK" dirty="0"/>
              <a:t>, H. (2012). Familier med alkoholproblemer. Et litteraturstudium af </a:t>
            </a:r>
            <a:r>
              <a:rPr lang="da-DK" dirty="0" smtClean="0"/>
              <a:t>familieorientertalkoholbehandling </a:t>
            </a:r>
            <a:r>
              <a:rPr lang="da-DK" dirty="0"/>
              <a:t>København: Sundhedsstyrelsen</a:t>
            </a:r>
            <a:r>
              <a:rPr lang="da-DK" dirty="0" smtClean="0"/>
              <a:t>.</a:t>
            </a:r>
          </a:p>
          <a:p>
            <a:pPr lvl="1"/>
            <a:r>
              <a:rPr lang="en-US" dirty="0" smtClean="0"/>
              <a:t>O’Farrell and Clements (2012). Review </a:t>
            </a:r>
            <a:r>
              <a:rPr lang="en-US" dirty="0"/>
              <a:t>of outcome research on marital and family therapy in treatment for alcoholism</a:t>
            </a:r>
            <a:r>
              <a:rPr lang="en-US" dirty="0" smtClean="0"/>
              <a:t>. Journal of family therapy, 122-144.</a:t>
            </a:r>
          </a:p>
          <a:p>
            <a:pPr lvl="1"/>
            <a:r>
              <a:rPr lang="en-US" dirty="0" smtClean="0"/>
              <a:t>Rowe (2012). Family </a:t>
            </a:r>
            <a:r>
              <a:rPr lang="en-US" dirty="0"/>
              <a:t>therapy for drug </a:t>
            </a:r>
            <a:r>
              <a:rPr lang="en-US" dirty="0" smtClean="0"/>
              <a:t>abuse</a:t>
            </a:r>
            <a:r>
              <a:rPr lang="en-US" dirty="0"/>
              <a:t>: review and updates </a:t>
            </a:r>
            <a:r>
              <a:rPr lang="en-US" dirty="0" smtClean="0"/>
              <a:t>2003-2010. </a:t>
            </a:r>
            <a:r>
              <a:rPr lang="en-US" dirty="0"/>
              <a:t>Journal of family therapy, </a:t>
            </a:r>
            <a:r>
              <a:rPr lang="en-US" dirty="0" smtClean="0"/>
              <a:t>59-81.</a:t>
            </a:r>
          </a:p>
          <a:p>
            <a:pPr lvl="1"/>
            <a:r>
              <a:rPr lang="en-US" dirty="0" err="1" smtClean="0"/>
              <a:t>Meis</a:t>
            </a:r>
            <a:r>
              <a:rPr lang="en-US" dirty="0" smtClean="0"/>
              <a:t> , L.,A, Griffin J. M., Greer, N., Jensen, A.C., Macdonald, R., Carlyle, M., </a:t>
            </a:r>
            <a:r>
              <a:rPr lang="en-US" dirty="0" err="1" smtClean="0"/>
              <a:t>Rutsk</a:t>
            </a:r>
            <a:r>
              <a:rPr lang="en-US" dirty="0" smtClean="0"/>
              <a:t>, I., Wilts T., J. (2013).  Couple </a:t>
            </a:r>
            <a:r>
              <a:rPr lang="en-US" dirty="0"/>
              <a:t>and family involvement in adult mental health treatment: a systematic </a:t>
            </a:r>
            <a:r>
              <a:rPr lang="en-US" dirty="0" smtClean="0"/>
              <a:t>review. Clinical Psychology </a:t>
            </a:r>
            <a:r>
              <a:rPr lang="en-US" dirty="0" err="1" smtClean="0"/>
              <a:t>Rewiew</a:t>
            </a:r>
            <a:r>
              <a:rPr lang="en-US" dirty="0" smtClean="0"/>
              <a:t>. 275-86.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da-DK" dirty="0"/>
          </a:p>
          <a:p>
            <a:pPr lvl="1"/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00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- Pårørende / Samarbeidspartnere / Støttespillere / Berørte</a:t>
            </a:r>
          </a:p>
          <a:p>
            <a:endParaRPr lang="nb-NO" dirty="0"/>
          </a:p>
          <a:p>
            <a:r>
              <a:rPr lang="nb-NO" dirty="0" smtClean="0"/>
              <a:t>- Kan/bør alle pårørende involveres?</a:t>
            </a:r>
          </a:p>
          <a:p>
            <a:endParaRPr lang="nb-NO" dirty="0"/>
          </a:p>
          <a:p>
            <a:r>
              <a:rPr lang="nb-NO" dirty="0" smtClean="0"/>
              <a:t>- Hva med pakkeforløp/Individuell Plan?</a:t>
            </a:r>
          </a:p>
          <a:p>
            <a:endParaRPr lang="nb-NO" dirty="0"/>
          </a:p>
          <a:p>
            <a:r>
              <a:rPr lang="nb-NO" dirty="0" smtClean="0"/>
              <a:t>- Intensiverte behandlingsforløp og oppfølging lokalt</a:t>
            </a:r>
          </a:p>
          <a:p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Samarbeid og involvering</a:t>
            </a:r>
            <a:endParaRPr lang="nb-N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Pårørende / Nærmeste pårørende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- De fleste av oss er pårørende på en eller annen måte</a:t>
            </a:r>
          </a:p>
          <a:p>
            <a:endParaRPr lang="nb-NO" sz="2400" dirty="0"/>
          </a:p>
          <a:p>
            <a:r>
              <a:rPr lang="nb-NO" sz="2400" dirty="0" smtClean="0"/>
              <a:t>- Hvem kan være nærmeste pårørende?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- Hovedregel: </a:t>
            </a:r>
            <a:r>
              <a:rPr lang="nb-NO" sz="2400" u="sng" dirty="0" smtClean="0"/>
              <a:t>Den pasienten/brukeren velger</a:t>
            </a:r>
          </a:p>
          <a:p>
            <a:pPr lvl="1"/>
            <a:r>
              <a:rPr lang="nb-NO" sz="2000" dirty="0" smtClean="0"/>
              <a:t>§1.3 d. </a:t>
            </a:r>
            <a:r>
              <a:rPr lang="nb-NO" sz="2000" dirty="0"/>
              <a:t>P</a:t>
            </a:r>
            <a:r>
              <a:rPr lang="nb-NO" sz="2000" dirty="0" smtClean="0"/>
              <a:t>asientens </a:t>
            </a:r>
            <a:r>
              <a:rPr lang="nb-NO" sz="2000" dirty="0"/>
              <a:t>pårørende: den pasienten oppgir som pårørende og nærmeste pårørende</a:t>
            </a:r>
            <a:r>
              <a:rPr lang="nb-NO" sz="2000" dirty="0" smtClean="0"/>
              <a:t>.</a:t>
            </a:r>
          </a:p>
          <a:p>
            <a:pPr lvl="1"/>
            <a:endParaRPr lang="nb-NO" sz="2400" dirty="0" smtClean="0"/>
          </a:p>
          <a:p>
            <a:r>
              <a:rPr lang="nb-NO" sz="2400" dirty="0" smtClean="0"/>
              <a:t>- Tenk muligheter fremfor begrensninger</a:t>
            </a:r>
          </a:p>
          <a:p>
            <a:endParaRPr lang="nb-NO" sz="2400" dirty="0"/>
          </a:p>
          <a:p>
            <a:endParaRPr lang="nb-NO" sz="2400" dirty="0" smtClean="0"/>
          </a:p>
          <a:p>
            <a:pPr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5360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areta">
  <a:themeElements>
    <a:clrScheme name="Office">
      <a:dk1>
        <a:sysClr val="windowText" lastClr="000000"/>
      </a:dk1>
      <a:lt1>
        <a:sysClr val="window" lastClr="FFFFFF"/>
      </a:lt1>
      <a:dk2>
        <a:srgbClr val="6F6F6E"/>
      </a:dk2>
      <a:lt2>
        <a:srgbClr val="E7E6E6"/>
      </a:lt2>
      <a:accent1>
        <a:srgbClr val="F18447"/>
      </a:accent1>
      <a:accent2>
        <a:srgbClr val="6EB5AE"/>
      </a:accent2>
      <a:accent3>
        <a:srgbClr val="5E9CAE"/>
      </a:accent3>
      <a:accent4>
        <a:srgbClr val="747678"/>
      </a:accent4>
      <a:accent5>
        <a:srgbClr val="C9CAC8"/>
      </a:accent5>
      <a:accent6>
        <a:srgbClr val="E2E2E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areta_PPT.potx" id="{ADE9F169-F563-43FA-B4F9-E1BEADFEF5F6}" vid="{8C5CBE9D-0C42-4576-AB5B-12498DB6C2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Ivareta_PPT</Template>
  <TotalTime>1748</TotalTime>
  <Words>636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Ivareta</vt:lpstr>
      <vt:lpstr>PowerPoint-presentasjon</vt:lpstr>
      <vt:lpstr>PowerPoint-presentasjon</vt:lpstr>
      <vt:lpstr>Hvem ringer oss?</vt:lpstr>
      <vt:lpstr>Hva dreier samtalene seg om?</vt:lpstr>
      <vt:lpstr>Pårørendes egne behov</vt:lpstr>
      <vt:lpstr>Selvsagt?</vt:lpstr>
      <vt:lpstr>Ikke et spørsmål om hvorfor, men hvordan.</vt:lpstr>
      <vt:lpstr>Samarbeid og involvering</vt:lpstr>
      <vt:lpstr>Pårørende / Nærmeste pårørende</vt:lpstr>
      <vt:lpstr>PowerPoint-presentasjon</vt:lpstr>
      <vt:lpstr>PowerPoint-presentasjon</vt:lpstr>
      <vt:lpstr>Snakk mer om dette:</vt:lpstr>
      <vt:lpstr>Hjelp til pårørende</vt:lpstr>
      <vt:lpstr>Pårørendeinvolvering og samarbeid</vt:lpstr>
      <vt:lpstr>Om å involvere pårørende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Michael Lindholm</dc:creator>
  <cp:lastModifiedBy>Pia Wangen Flesche</cp:lastModifiedBy>
  <cp:revision>62</cp:revision>
  <cp:lastPrinted>2019-10-15T11:30:09Z</cp:lastPrinted>
  <dcterms:created xsi:type="dcterms:W3CDTF">2019-10-14T09:02:58Z</dcterms:created>
  <dcterms:modified xsi:type="dcterms:W3CDTF">2020-03-03T14:10:57Z</dcterms:modified>
</cp:coreProperties>
</file>