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82" r:id="rId2"/>
    <p:sldId id="387" r:id="rId3"/>
    <p:sldId id="375" r:id="rId4"/>
    <p:sldId id="385" r:id="rId5"/>
    <p:sldId id="386" r:id="rId6"/>
    <p:sldId id="384" r:id="rId7"/>
    <p:sldId id="315" r:id="rId8"/>
    <p:sldId id="364" r:id="rId9"/>
    <p:sldId id="328" r:id="rId10"/>
    <p:sldId id="380" r:id="rId11"/>
    <p:sldId id="381" r:id="rId12"/>
    <p:sldId id="367" r:id="rId13"/>
    <p:sldId id="361" r:id="rId14"/>
    <p:sldId id="348" r:id="rId15"/>
    <p:sldId id="346" r:id="rId16"/>
    <p:sldId id="349" r:id="rId17"/>
    <p:sldId id="376" r:id="rId18"/>
    <p:sldId id="378" r:id="rId19"/>
  </p:sldIdLst>
  <p:sldSz cx="12192000" cy="6858000"/>
  <p:notesSz cx="6669088" cy="97536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04" autoAdjust="0"/>
    <p:restoredTop sz="86966" autoAdjust="0"/>
  </p:normalViewPr>
  <p:slideViewPr>
    <p:cSldViewPr snapToGrid="0">
      <p:cViewPr varScale="1">
        <p:scale>
          <a:sx n="87" d="100"/>
          <a:sy n="87" d="100"/>
        </p:scale>
        <p:origin x="13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22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722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5B0C4-B5C1-42BE-B3C5-4D5157831E12}" type="datetimeFigureOut">
              <a:rPr lang="nb-NO" smtClean="0"/>
              <a:t>04.03.2020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8250" y="9264650"/>
            <a:ext cx="28892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43E63-4AE3-4D9C-A408-8B16D8F2458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6208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89374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1"/>
            <a:ext cx="2889938" cy="489374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/>
            </a:lvl1pPr>
          </a:lstStyle>
          <a:p>
            <a:fld id="{CDFADFD5-3B17-4CAB-9728-B05B04A2C42D}" type="datetimeFigureOut">
              <a:rPr lang="nb-NO" smtClean="0"/>
              <a:t>04.03.2020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19200"/>
            <a:ext cx="5849938" cy="3290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6" tIns="44888" rIns="89776" bIns="44888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89776" tIns="44888" rIns="89776" bIns="44888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264228"/>
            <a:ext cx="2889938" cy="489373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B15F0FDA-EC83-44E0-A12C-D648E4FF5BB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93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F0FDA-EC83-44E0-A12C-D648E4FF5BB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5204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F0FDA-EC83-44E0-A12C-D648E4FF5BB3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0912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71B75-8731-48EB-8D25-00DD7C0B1571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5507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5F0FDA-EC83-44E0-A12C-D648E4FF5BB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064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F0FDA-EC83-44E0-A12C-D648E4FF5BB3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0275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F0FDA-EC83-44E0-A12C-D648E4FF5BB3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4088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F0FDA-EC83-44E0-A12C-D648E4FF5BB3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717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F0FDA-EC83-44E0-A12C-D648E4FF5BB3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0155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F0FDA-EC83-44E0-A12C-D648E4FF5BB3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4105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F0FDA-EC83-44E0-A12C-D648E4FF5BB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989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71B75-8731-48EB-8D25-00DD7C0B157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5898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71B75-8731-48EB-8D25-00DD7C0B157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1337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71B75-8731-48EB-8D25-00DD7C0B157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9209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F0FDA-EC83-44E0-A12C-D648E4FF5BB3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7705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F0FDA-EC83-44E0-A12C-D648E4FF5BB3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354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F0FDA-EC83-44E0-A12C-D648E4FF5BB3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2836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F0FDA-EC83-44E0-A12C-D648E4FF5BB3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417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82F3-6131-442B-B55B-4DA807AE399B}" type="datetimeFigureOut">
              <a:rPr lang="nb-NO" smtClean="0"/>
              <a:t>04.03.2020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AF7E-BF12-4A36-A3AC-CEA7AFB20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0444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82F3-6131-442B-B55B-4DA807AE399B}" type="datetimeFigureOut">
              <a:rPr lang="nb-NO" smtClean="0"/>
              <a:t>04.03.2020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AF7E-BF12-4A36-A3AC-CEA7AFB20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5516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82F3-6131-442B-B55B-4DA807AE399B}" type="datetimeFigureOut">
              <a:rPr lang="nb-NO" smtClean="0"/>
              <a:t>04.03.2020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AF7E-BF12-4A36-A3AC-CEA7AFB20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202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82F3-6131-442B-B55B-4DA807AE399B}" type="datetimeFigureOut">
              <a:rPr lang="nb-NO" smtClean="0"/>
              <a:t>04.03.2020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AF7E-BF12-4A36-A3AC-CEA7AFB20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497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82F3-6131-442B-B55B-4DA807AE399B}" type="datetimeFigureOut">
              <a:rPr lang="nb-NO" smtClean="0"/>
              <a:t>04.03.2020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AF7E-BF12-4A36-A3AC-CEA7AFB20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6080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82F3-6131-442B-B55B-4DA807AE399B}" type="datetimeFigureOut">
              <a:rPr lang="nb-NO" smtClean="0"/>
              <a:t>04.03.2020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AF7E-BF12-4A36-A3AC-CEA7AFB20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614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82F3-6131-442B-B55B-4DA807AE399B}" type="datetimeFigureOut">
              <a:rPr lang="nb-NO" smtClean="0"/>
              <a:t>04.03.2020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AF7E-BF12-4A36-A3AC-CEA7AFB20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209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82F3-6131-442B-B55B-4DA807AE399B}" type="datetimeFigureOut">
              <a:rPr lang="nb-NO" smtClean="0"/>
              <a:t>04.03.2020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AF7E-BF12-4A36-A3AC-CEA7AFB20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012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82F3-6131-442B-B55B-4DA807AE399B}" type="datetimeFigureOut">
              <a:rPr lang="nb-NO" smtClean="0"/>
              <a:t>04.03.2020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AF7E-BF12-4A36-A3AC-CEA7AFB20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23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82F3-6131-442B-B55B-4DA807AE399B}" type="datetimeFigureOut">
              <a:rPr lang="nb-NO" smtClean="0"/>
              <a:t>04.03.2020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AF7E-BF12-4A36-A3AC-CEA7AFB20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1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F82F3-6131-442B-B55B-4DA807AE399B}" type="datetimeFigureOut">
              <a:rPr lang="nb-NO" smtClean="0"/>
              <a:t>04.03.2020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DAF7E-BF12-4A36-A3AC-CEA7AFB20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63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F82F3-6131-442B-B55B-4DA807AE399B}" type="datetimeFigureOut">
              <a:rPr lang="nb-NO" smtClean="0"/>
              <a:t>04.03.2020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DAF7E-BF12-4A36-A3AC-CEA7AFB205B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1164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9582150"/>
            <a:ext cx="9144000" cy="1655762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1031" name="Picture 7" descr="2856943_logo_larg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313" y="-324172"/>
            <a:ext cx="2559213" cy="132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729343" y="0"/>
            <a:ext cx="10801350" cy="130410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6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>
            <a:spLocks noGrp="1"/>
          </p:cNvSpPr>
          <p:nvPr/>
        </p:nvSpPr>
        <p:spPr>
          <a:xfrm>
            <a:off x="874763" y="1854926"/>
            <a:ext cx="10104120" cy="4899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3200" dirty="0" smtClean="0">
                <a:solidFill>
                  <a:srgbClr val="000000"/>
                </a:solidFill>
                <a:latin typeface="Roboto"/>
              </a:rPr>
              <a:t>«Substitusjonsbehandling </a:t>
            </a:r>
            <a:r>
              <a:rPr lang="nb-NO" sz="3200" dirty="0">
                <a:solidFill>
                  <a:srgbClr val="000000"/>
                </a:solidFill>
                <a:latin typeface="Roboto"/>
              </a:rPr>
              <a:t>er det eneste behandlingstiltaket som radikalt reduserer overdosedødeligheten blant </a:t>
            </a:r>
            <a:r>
              <a:rPr lang="nb-NO" sz="3200" dirty="0" err="1" smtClean="0">
                <a:solidFill>
                  <a:srgbClr val="000000"/>
                </a:solidFill>
                <a:latin typeface="Roboto"/>
              </a:rPr>
              <a:t>opioidbrukere</a:t>
            </a:r>
            <a:r>
              <a:rPr lang="nb-NO" sz="3200" dirty="0" smtClean="0">
                <a:solidFill>
                  <a:srgbClr val="000000"/>
                </a:solidFill>
                <a:latin typeface="Roboto"/>
              </a:rPr>
              <a:t>.            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sz="3200" dirty="0" smtClean="0">
              <a:solidFill>
                <a:srgbClr val="000000"/>
              </a:solidFill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3200" dirty="0" smtClean="0">
                <a:solidFill>
                  <a:srgbClr val="000000"/>
                </a:solidFill>
                <a:latin typeface="Roboto"/>
              </a:rPr>
              <a:t>I overdose- </a:t>
            </a:r>
            <a:r>
              <a:rPr lang="nb-NO" sz="3200" dirty="0">
                <a:solidFill>
                  <a:srgbClr val="000000"/>
                </a:solidFill>
                <a:latin typeface="Roboto"/>
              </a:rPr>
              <a:t>sammenheng er det viktig å inkludere </a:t>
            </a:r>
            <a:r>
              <a:rPr lang="nb-NO" sz="3200" dirty="0" err="1">
                <a:solidFill>
                  <a:srgbClr val="000000"/>
                </a:solidFill>
                <a:latin typeface="Roboto"/>
              </a:rPr>
              <a:t>opioidbrukere</a:t>
            </a:r>
            <a:r>
              <a:rPr lang="nb-NO" sz="3200" dirty="0">
                <a:solidFill>
                  <a:srgbClr val="000000"/>
                </a:solidFill>
                <a:latin typeface="Roboto"/>
              </a:rPr>
              <a:t> som til nå ikke har vært interessert i LAR, eller som har falt ut av LAR</a:t>
            </a:r>
            <a:r>
              <a:rPr lang="nb-NO" sz="3200" dirty="0" smtClean="0">
                <a:solidFill>
                  <a:srgbClr val="000000"/>
                </a:solidFill>
                <a:latin typeface="Roboto"/>
              </a:rPr>
              <a:t>.» </a:t>
            </a:r>
            <a:endParaRPr lang="nb-NO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6" name="Tittel 1"/>
          <p:cNvSpPr>
            <a:spLocks noGrp="1"/>
          </p:cNvSpPr>
          <p:nvPr/>
        </p:nvSpPr>
        <p:spPr>
          <a:xfrm>
            <a:off x="669023" y="2539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/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1109472" y="578794"/>
            <a:ext cx="8534400" cy="758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Nasjonal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overdosestrategi</a:t>
            </a:r>
            <a:endParaRPr lang="nb-NO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05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9582150"/>
            <a:ext cx="9144000" cy="1655762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1031" name="Picture 7" descr="2856943_logo_larg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313" y="-324172"/>
            <a:ext cx="2559213" cy="132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47" y="1368607"/>
            <a:ext cx="3383573" cy="42736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9193" y="1501125"/>
            <a:ext cx="3255546" cy="4365114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7780" y="1501125"/>
            <a:ext cx="3377477" cy="4511431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8298" y="1538280"/>
            <a:ext cx="3255546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9582150"/>
            <a:ext cx="9144000" cy="1655762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1031" name="Picture 7" descr="2856943_logo_larg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313" y="-324172"/>
            <a:ext cx="2559213" cy="132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Subtitle 2"/>
          <p:cNvSpPr>
            <a:spLocks noGrp="1"/>
          </p:cNvSpPr>
          <p:nvPr/>
        </p:nvSpPr>
        <p:spPr>
          <a:xfrm>
            <a:off x="874763" y="1854926"/>
            <a:ext cx="10104120" cy="4362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I begge grupper: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Like gode resultater mht. retensjon og i redusert bruk av opiater og andre rusmidler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Signifikant reduksjon i symptomer på angst, depresjon og søvnproblemer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Ingen økning i rapportering av smerte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 err="1">
                <a:latin typeface="Arial" panose="020B0604020202020204" pitchFamily="34" charset="0"/>
                <a:cs typeface="Arial" panose="020B0604020202020204" pitchFamily="34" charset="0"/>
              </a:rPr>
              <a:t>Naltrekson</a:t>
            </a: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 er et trygt medikament, få alvorlige bivirkninger og ingen overdoser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Et supplement i behandlingstilbudet til opiatavhengige. Kan øke andelen av opiatavhengige i behandling.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6148" y="336270"/>
            <a:ext cx="10801350" cy="108204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Resultater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naltrekson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vs.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Suboxone</a:t>
            </a:r>
            <a:endParaRPr kumimoji="0" lang="nb-NO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5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68046" y="6344866"/>
            <a:ext cx="6585631" cy="2697832"/>
          </a:xfrm>
        </p:spPr>
        <p:txBody>
          <a:bodyPr>
            <a:noAutofit/>
          </a:bodyPr>
          <a:lstStyle/>
          <a:p>
            <a:pPr algn="l"/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NRK: «Viten og vilje»</a:t>
            </a:r>
          </a:p>
          <a:p>
            <a:pPr algn="l"/>
            <a:endParaRPr lang="nb-N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1599"/>
            <a:ext cx="9144000" cy="735286"/>
          </a:xfrm>
        </p:spPr>
        <p:txBody>
          <a:bodyPr>
            <a:normAutofit fontScale="90000"/>
          </a:bodyPr>
          <a:lstStyle/>
          <a:p>
            <a:r>
              <a:rPr lang="nb-NO" sz="3600" b="1" dirty="0">
                <a:latin typeface="Arial" panose="020B0604020202020204" pitchFamily="34" charset="0"/>
                <a:cs typeface="Arial" panose="020B0604020202020204" pitchFamily="34" charset="0"/>
              </a:rPr>
              <a:t>Brukererfaringer </a:t>
            </a:r>
            <a:r>
              <a:rPr lang="nb-NO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nb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299" y="1906593"/>
            <a:ext cx="3023878" cy="4438273"/>
          </a:xfrm>
          <a:prstGeom prst="rect">
            <a:avLst/>
          </a:prstGeom>
        </p:spPr>
      </p:pic>
      <p:pic>
        <p:nvPicPr>
          <p:cNvPr id="10" name="Picture 7" descr="2856943_logo_larg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149" y="-309780"/>
            <a:ext cx="2559213" cy="132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66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672" y="2950400"/>
            <a:ext cx="9144000" cy="2140792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endParaRPr lang="nb-NO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9582150"/>
            <a:ext cx="9144000" cy="1655762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92701" cy="126347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027" name="Picture 3" descr="sorland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057" y="6396514"/>
            <a:ext cx="1668463" cy="28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419" y="6380639"/>
            <a:ext cx="150495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0" name="Picture 6" descr="Logo-Berg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305" y="6416675"/>
            <a:ext cx="133667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1" name="Picture 7" descr="2856943_logo_large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916" y="6088856"/>
            <a:ext cx="17716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/>
          <a:srcRect t="31187" b="21271"/>
          <a:stretch/>
        </p:blipFill>
        <p:spPr>
          <a:xfrm>
            <a:off x="269196" y="6328728"/>
            <a:ext cx="2180952" cy="41656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744583" y="1968783"/>
            <a:ext cx="111139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Bruk av langtidsvirkende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naltrekson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b-NO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rehabilitering av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opioidavhengige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nb-NO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b-NO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Betydningen 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av mentale, fysiske og samfunnsmessige faktorer </a:t>
            </a:r>
            <a:endParaRPr lang="nb-NO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nb-NO" sz="36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nb-NO" sz="3600" dirty="0" err="1">
                <a:latin typeface="Arial" panose="020B0604020202020204" pitchFamily="34" charset="0"/>
                <a:cs typeface="Arial" panose="020B0604020202020204" pitchFamily="34" charset="0"/>
              </a:rPr>
              <a:t>recoveryprosess</a:t>
            </a:r>
            <a:endParaRPr lang="nb-NO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7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9582150"/>
            <a:ext cx="9144000" cy="1655762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2846070" cy="65467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031" name="Picture 7" descr="2856943_logo_larg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313" y="-324172"/>
            <a:ext cx="2559213" cy="132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31187" b="21271"/>
          <a:stretch/>
        </p:blipFill>
        <p:spPr>
          <a:xfrm>
            <a:off x="10011048" y="6441440"/>
            <a:ext cx="2180952" cy="4165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6353560"/>
            <a:ext cx="1749524" cy="504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89997" y="1045614"/>
            <a:ext cx="49388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6000" b="1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NaltRec</a:t>
            </a:r>
            <a:r>
              <a:rPr lang="nb-NO" sz="6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studien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>
            <a:off x="1423036" y="1553445"/>
            <a:ext cx="8484781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endParaRPr lang="nb-NO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nb-NO" sz="2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Finansiert av forskningsrådet (NFR), Helse Sørøst og deltakende sykehus</a:t>
            </a:r>
          </a:p>
          <a:p>
            <a:pPr marL="731520" lvl="1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nb-NO" sz="27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Ahus</a:t>
            </a:r>
            <a:r>
              <a:rPr lang="nb-NO" sz="2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Bergen, Sørlandet, Vestfold, OUS</a:t>
            </a:r>
            <a:endParaRPr lang="nb-NO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nb-NO" sz="2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Organisering</a:t>
            </a:r>
          </a:p>
          <a:p>
            <a:pPr marL="731520" lvl="1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nb-NO" sz="2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Styringsgruppe</a:t>
            </a:r>
          </a:p>
          <a:p>
            <a:pPr marL="731520" lvl="1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nb-NO" sz="2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stipendiater</a:t>
            </a:r>
          </a:p>
          <a:p>
            <a:pPr marL="731520" lvl="1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nb-NO" sz="2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arbeidspakker</a:t>
            </a:r>
            <a:endParaRPr lang="nb-NO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endParaRPr lang="en-GB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6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9582150"/>
            <a:ext cx="9144000" cy="1655762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2846070" cy="65467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031" name="Picture 7" descr="2856943_logo_larg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313" y="-324172"/>
            <a:ext cx="2559213" cy="132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31187" b="21271"/>
          <a:stretch/>
        </p:blipFill>
        <p:spPr>
          <a:xfrm>
            <a:off x="10011048" y="6441440"/>
            <a:ext cx="2180952" cy="4165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6353560"/>
            <a:ext cx="1749524" cy="504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89997" y="1045614"/>
            <a:ext cx="49388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6000" b="1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NaltRec</a:t>
            </a:r>
            <a:r>
              <a:rPr lang="nb-NO" sz="6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studien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>
            <a:off x="1749525" y="1520475"/>
            <a:ext cx="10420141" cy="578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endParaRPr lang="nb-NO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nb-NO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deltakere får </a:t>
            </a:r>
            <a:r>
              <a:rPr lang="nb-NO" sz="2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langtidsvirkende </a:t>
            </a:r>
            <a:r>
              <a:rPr lang="nb-NO" sz="27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naltrekson</a:t>
            </a:r>
            <a:endParaRPr lang="nb-NO" sz="27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31520" lvl="1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nb-NO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Avgiftning på døgn, minimum 3 «null-dager»</a:t>
            </a:r>
          </a:p>
          <a:p>
            <a:pPr marL="27432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endParaRPr lang="nb-NO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nb-NO" sz="2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 </a:t>
            </a:r>
            <a:r>
              <a:rPr lang="nb-NO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kontrollgruppe </a:t>
            </a:r>
            <a:r>
              <a:rPr lang="nb-NO" sz="2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(LAR)</a:t>
            </a:r>
            <a:endParaRPr lang="nb-NO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endParaRPr lang="nb-NO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nb-NO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mnd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studie + oppfølgning e/ 6 og 12 </a:t>
            </a:r>
            <a:r>
              <a:rPr lang="nb-NO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mnd</a:t>
            </a:r>
            <a:r>
              <a:rPr lang="nb-NO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endParaRPr lang="nb-N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nb-NO" sz="2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Oppstart var høst </a:t>
            </a:r>
            <a:r>
              <a:rPr lang="nb-NO" sz="27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marL="731520" lvl="1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nb-NO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 </a:t>
            </a:r>
            <a:r>
              <a:rPr lang="nb-NO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pasienter inkludert </a:t>
            </a:r>
            <a:r>
              <a:rPr lang="nb-NO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1/2, 23 i Vestfold </a:t>
            </a:r>
          </a:p>
          <a:p>
            <a:pPr marL="731520" lvl="1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nb-NO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Inklusjon avsluttes sommeren 2020</a:t>
            </a:r>
            <a:endParaRPr lang="nb-NO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endParaRPr lang="en-GB" sz="2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8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9582150"/>
            <a:ext cx="9144000" cy="1655762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2846070" cy="65467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031" name="Picture 7" descr="2856943_logo_larg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313" y="-324172"/>
            <a:ext cx="2559213" cy="132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31187" b="21271"/>
          <a:stretch/>
        </p:blipFill>
        <p:spPr>
          <a:xfrm>
            <a:off x="10011048" y="6441440"/>
            <a:ext cx="2180952" cy="4165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6353560"/>
            <a:ext cx="1749524" cy="504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89997" y="1045614"/>
            <a:ext cx="49388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6000" b="1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NaltRec</a:t>
            </a:r>
            <a:r>
              <a:rPr lang="nb-NO" sz="6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studien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>
            <a:off x="1031357" y="2405393"/>
            <a:ext cx="9877647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CCB400"/>
              </a:buClr>
              <a:buSzPct val="70000"/>
            </a:pPr>
            <a:r>
              <a:rPr lang="nb-NO" altLang="nb-NO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INKLUSJONSKRITERIER</a:t>
            </a:r>
          </a:p>
          <a:p>
            <a:pPr marL="742950" lvl="1" indent="-285750">
              <a:spcBef>
                <a:spcPct val="20000"/>
              </a:spcBef>
              <a:buClr>
                <a:srgbClr val="CCB400"/>
              </a:buClr>
              <a:buSzPct val="70000"/>
              <a:buFont typeface="Arial" panose="020B0604020202020204" pitchFamily="34" charset="0"/>
              <a:buChar char="•"/>
            </a:pPr>
            <a:r>
              <a:rPr lang="nb-NO" altLang="nb-NO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Opioidavhengige</a:t>
            </a:r>
            <a:r>
              <a:rPr lang="nb-NO" altLang="nb-NO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nb-NO" altLang="nb-NO" sz="2400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18-65 </a:t>
            </a:r>
            <a:r>
              <a:rPr lang="nb-NO" altLang="nb-NO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år 		</a:t>
            </a:r>
          </a:p>
          <a:p>
            <a:pPr marL="742950" lvl="1" indent="-285750">
              <a:spcBef>
                <a:spcPct val="20000"/>
              </a:spcBef>
              <a:buClr>
                <a:srgbClr val="CCB400"/>
              </a:buClr>
              <a:buSzPct val="70000"/>
              <a:buFont typeface="Arial" panose="020B0604020202020204" pitchFamily="34" charset="0"/>
              <a:buChar char="•"/>
            </a:pPr>
            <a:r>
              <a:rPr lang="nb-NO" altLang="nb-NO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Ønske om en personlig </a:t>
            </a:r>
            <a:r>
              <a:rPr lang="nb-NO" altLang="nb-NO" sz="2400" dirty="0" err="1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recovery</a:t>
            </a:r>
            <a:r>
              <a:rPr lang="nb-NO" altLang="nb-NO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prosess</a:t>
            </a:r>
          </a:p>
          <a:p>
            <a:pPr marL="742950" lvl="1" indent="-285750">
              <a:spcBef>
                <a:spcPct val="20000"/>
              </a:spcBef>
              <a:buClr>
                <a:srgbClr val="CCB400"/>
              </a:buClr>
              <a:buSzPct val="70000"/>
              <a:buFont typeface="Arial" panose="020B0604020202020204" pitchFamily="34" charset="0"/>
              <a:buChar char="•"/>
            </a:pPr>
            <a:r>
              <a:rPr lang="nb-NO" altLang="nb-NO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Ingen </a:t>
            </a:r>
            <a:r>
              <a:rPr lang="nb-NO" altLang="nb-NO" sz="2400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alvorlig psykisk lidelse (psykose, </a:t>
            </a:r>
            <a:r>
              <a:rPr lang="nb-NO" altLang="nb-NO" sz="2400" dirty="0" err="1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suicidalitetsproblematikk</a:t>
            </a:r>
            <a:r>
              <a:rPr lang="nb-NO" altLang="nb-NO" sz="2400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rgbClr val="CCB400"/>
              </a:buClr>
              <a:buSzPct val="70000"/>
              <a:buFont typeface="Arial" panose="020B0604020202020204" pitchFamily="34" charset="0"/>
              <a:buChar char="•"/>
            </a:pPr>
            <a:r>
              <a:rPr lang="nb-NO" altLang="nb-NO" sz="2400" dirty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Ingen alvorlig somatisk lidelse (som krever smertebehandling)</a:t>
            </a:r>
          </a:p>
          <a:p>
            <a:pPr marL="742950" lvl="1" indent="-285750">
              <a:spcBef>
                <a:spcPct val="20000"/>
              </a:spcBef>
              <a:buClr>
                <a:srgbClr val="CCB400"/>
              </a:buClr>
              <a:buSzPct val="70000"/>
              <a:buFont typeface="Arial" panose="020B0604020202020204" pitchFamily="34" charset="0"/>
              <a:buChar char="•"/>
            </a:pPr>
            <a:r>
              <a:rPr lang="nb-NO" altLang="nb-NO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LAR-deltakelse</a:t>
            </a:r>
          </a:p>
          <a:p>
            <a:pPr marL="742950" lvl="1" indent="-285750">
              <a:spcBef>
                <a:spcPct val="20000"/>
              </a:spcBef>
              <a:buClr>
                <a:srgbClr val="CCB400"/>
              </a:buClr>
              <a:buSzPct val="70000"/>
              <a:buFont typeface="Arial" panose="020B0604020202020204" pitchFamily="34" charset="0"/>
              <a:buChar char="•"/>
            </a:pPr>
            <a:r>
              <a:rPr lang="nb-NO" altLang="nb-NO" sz="2400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Tilhørighet til deltakende sykehus 		</a:t>
            </a:r>
            <a:r>
              <a:rPr lang="nb-NO" altLang="nb-NO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(dessverre ikke Telemark)</a:t>
            </a:r>
            <a:endParaRPr lang="nb-NO" altLang="nb-NO" i="1" dirty="0">
              <a:solidFill>
                <a:prstClr val="black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28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9582150"/>
            <a:ext cx="9144000" cy="1655762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2846070" cy="65467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031" name="Picture 7" descr="2856943_logo_larg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313" y="-324172"/>
            <a:ext cx="2559213" cy="132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31187" b="21271"/>
          <a:stretch/>
        </p:blipFill>
        <p:spPr>
          <a:xfrm>
            <a:off x="10011048" y="6441440"/>
            <a:ext cx="2180952" cy="4165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6353560"/>
            <a:ext cx="1749524" cy="504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89997" y="1045614"/>
            <a:ext cx="51357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6000" b="1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NaltRec</a:t>
            </a:r>
            <a:r>
              <a:rPr lang="nb-NO" sz="6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nb-NO" sz="60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Vestfold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>
            <a:off x="540327" y="2406086"/>
            <a:ext cx="1133648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prstClr val="black"/>
                </a:solidFill>
                <a:latin typeface="Georgia"/>
              </a:rPr>
              <a:t>Hovedutprøver</a:t>
            </a:r>
            <a:r>
              <a:rPr lang="en-GB" sz="2400" dirty="0" smtClean="0">
                <a:solidFill>
                  <a:prstClr val="black"/>
                </a:solidFill>
                <a:latin typeface="Georgia"/>
              </a:rPr>
              <a:t>: 		Jon Mordal, </a:t>
            </a:r>
            <a:r>
              <a:rPr lang="en-GB" sz="2400" dirty="0" err="1" smtClean="0">
                <a:solidFill>
                  <a:prstClr val="black"/>
                </a:solidFill>
                <a:latin typeface="Georgia"/>
              </a:rPr>
              <a:t>overlege</a:t>
            </a:r>
            <a:r>
              <a:rPr lang="en-GB" sz="2400" dirty="0" smtClean="0">
                <a:solidFill>
                  <a:prstClr val="black"/>
                </a:solidFill>
                <a:latin typeface="Georgia"/>
              </a:rPr>
              <a:t> ARA, </a:t>
            </a:r>
            <a:r>
              <a:rPr lang="en-GB" sz="2400" dirty="0" err="1" smtClean="0">
                <a:solidFill>
                  <a:prstClr val="black"/>
                </a:solidFill>
                <a:latin typeface="Georgia"/>
              </a:rPr>
              <a:t>psykiater</a:t>
            </a:r>
            <a:r>
              <a:rPr lang="en-GB" sz="2400" dirty="0" smtClean="0">
                <a:solidFill>
                  <a:prstClr val="black"/>
                </a:solidFill>
                <a:latin typeface="Georgia"/>
              </a:rPr>
              <a:t>, PhD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prstClr val="black"/>
                </a:solidFill>
                <a:latin typeface="Georgia"/>
              </a:rPr>
              <a:t>Studiesykepleier</a:t>
            </a:r>
            <a:r>
              <a:rPr lang="en-GB" sz="2400" dirty="0" smtClean="0">
                <a:solidFill>
                  <a:prstClr val="black"/>
                </a:solidFill>
                <a:latin typeface="Georgia"/>
              </a:rPr>
              <a:t>: 		Line Holtan, LAR-Tønsberg</a:t>
            </a:r>
            <a:endParaRPr lang="en-GB" sz="2400" dirty="0">
              <a:solidFill>
                <a:prstClr val="black"/>
              </a:solidFill>
              <a:latin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prstClr val="black"/>
                </a:solidFill>
                <a:latin typeface="Georgia"/>
              </a:rPr>
              <a:t>Stipendiat</a:t>
            </a:r>
            <a:r>
              <a:rPr lang="en-GB" sz="2400" dirty="0" smtClean="0">
                <a:solidFill>
                  <a:prstClr val="black"/>
                </a:solidFill>
                <a:latin typeface="Georgia"/>
              </a:rPr>
              <a:t>: 		Farid </a:t>
            </a:r>
            <a:r>
              <a:rPr lang="en-GB" sz="2400" dirty="0" err="1" smtClean="0">
                <a:solidFill>
                  <a:prstClr val="black"/>
                </a:solidFill>
                <a:latin typeface="Georgia"/>
              </a:rPr>
              <a:t>Joya</a:t>
            </a:r>
            <a:r>
              <a:rPr lang="en-GB" sz="2400" dirty="0" smtClean="0">
                <a:solidFill>
                  <a:prstClr val="black"/>
                </a:solidFill>
                <a:latin typeface="Georgia"/>
              </a:rPr>
              <a:t>, LIS-</a:t>
            </a:r>
            <a:r>
              <a:rPr lang="en-GB" sz="2400" dirty="0" err="1" smtClean="0">
                <a:solidFill>
                  <a:prstClr val="black"/>
                </a:solidFill>
                <a:latin typeface="Georgia"/>
              </a:rPr>
              <a:t>lege</a:t>
            </a:r>
            <a:r>
              <a:rPr lang="en-GB" sz="2400" dirty="0" smtClean="0">
                <a:solidFill>
                  <a:prstClr val="black"/>
                </a:solidFill>
                <a:latin typeface="Georgia"/>
              </a:rPr>
              <a:t>, RUPO Nord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prstClr val="black"/>
                </a:solidFill>
                <a:latin typeface="Georgia"/>
              </a:rPr>
              <a:t>Postdoktor</a:t>
            </a:r>
            <a:r>
              <a:rPr lang="en-GB" sz="2400" dirty="0" smtClean="0">
                <a:solidFill>
                  <a:prstClr val="black"/>
                </a:solidFill>
                <a:latin typeface="Georgia"/>
              </a:rPr>
              <a:t>: 		Kristin Klemmetsby Solli, PhD, </a:t>
            </a:r>
            <a:r>
              <a:rPr lang="en-GB" sz="2400" dirty="0" err="1" smtClean="0">
                <a:solidFill>
                  <a:prstClr val="black"/>
                </a:solidFill>
                <a:latin typeface="Georgia"/>
              </a:rPr>
              <a:t>nasjonal</a:t>
            </a:r>
            <a:r>
              <a:rPr lang="en-GB" sz="2400" dirty="0" smtClean="0">
                <a:solidFill>
                  <a:prstClr val="black"/>
                </a:solidFill>
                <a:latin typeface="Georgia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Georgia"/>
              </a:rPr>
              <a:t>studieledelse</a:t>
            </a:r>
            <a:endParaRPr lang="en-GB" sz="2400" dirty="0" smtClean="0">
              <a:solidFill>
                <a:prstClr val="black"/>
              </a:solidFill>
              <a:latin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i="1" dirty="0" err="1" smtClean="0">
                <a:solidFill>
                  <a:prstClr val="black"/>
                </a:solidFill>
                <a:latin typeface="Georgia"/>
              </a:rPr>
              <a:t>Fortsatt</a:t>
            </a:r>
            <a:r>
              <a:rPr lang="en-GB" sz="3200" i="1" dirty="0" smtClean="0">
                <a:solidFill>
                  <a:prstClr val="black"/>
                </a:solidFill>
                <a:latin typeface="Georgia"/>
              </a:rPr>
              <a:t> </a:t>
            </a:r>
            <a:r>
              <a:rPr lang="en-GB" sz="3200" i="1" dirty="0" err="1" smtClean="0">
                <a:solidFill>
                  <a:prstClr val="black"/>
                </a:solidFill>
                <a:latin typeface="Georgia"/>
              </a:rPr>
              <a:t>ledig</a:t>
            </a:r>
            <a:r>
              <a:rPr lang="en-GB" sz="3200" i="1" dirty="0" smtClean="0">
                <a:solidFill>
                  <a:prstClr val="black"/>
                </a:solidFill>
                <a:latin typeface="Georgia"/>
              </a:rPr>
              <a:t> for </a:t>
            </a:r>
            <a:r>
              <a:rPr lang="en-GB" sz="3200" i="1" dirty="0" err="1" smtClean="0">
                <a:solidFill>
                  <a:prstClr val="black"/>
                </a:solidFill>
                <a:latin typeface="Georgia"/>
              </a:rPr>
              <a:t>nye</a:t>
            </a:r>
            <a:r>
              <a:rPr lang="en-GB" sz="3200" i="1" dirty="0" smtClean="0">
                <a:solidFill>
                  <a:prstClr val="black"/>
                </a:solidFill>
                <a:latin typeface="Georgia"/>
              </a:rPr>
              <a:t> </a:t>
            </a:r>
            <a:r>
              <a:rPr lang="en-GB" sz="3200" i="1" dirty="0" err="1" smtClean="0">
                <a:solidFill>
                  <a:prstClr val="black"/>
                </a:solidFill>
                <a:latin typeface="Georgia"/>
              </a:rPr>
              <a:t>deltakere</a:t>
            </a:r>
            <a:r>
              <a:rPr lang="en-GB" sz="3200" i="1" dirty="0" smtClean="0">
                <a:solidFill>
                  <a:prstClr val="black"/>
                </a:solidFill>
                <a:latin typeface="Georgia"/>
              </a:rPr>
              <a:t> </a:t>
            </a:r>
            <a:r>
              <a:rPr lang="en-GB" sz="3200" i="1" dirty="0" err="1" smtClean="0">
                <a:solidFill>
                  <a:prstClr val="black"/>
                </a:solidFill>
                <a:latin typeface="Georgia"/>
              </a:rPr>
              <a:t>fra</a:t>
            </a:r>
            <a:r>
              <a:rPr lang="en-GB" sz="3200" i="1" dirty="0" smtClean="0">
                <a:solidFill>
                  <a:prstClr val="black"/>
                </a:solidFill>
                <a:latin typeface="Georgia"/>
              </a:rPr>
              <a:t> Vestfold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i="1" dirty="0" err="1" smtClean="0">
                <a:solidFill>
                  <a:prstClr val="black"/>
                </a:solidFill>
                <a:latin typeface="Georgia"/>
              </a:rPr>
              <a:t>Kontaktinformasjon</a:t>
            </a:r>
            <a:r>
              <a:rPr lang="en-GB" sz="3200" i="1" dirty="0" smtClean="0">
                <a:solidFill>
                  <a:prstClr val="black"/>
                </a:solidFill>
                <a:latin typeface="Georgia"/>
              </a:rPr>
              <a:t> </a:t>
            </a:r>
            <a:r>
              <a:rPr lang="en-GB" sz="3200" i="1" dirty="0" err="1" smtClean="0">
                <a:solidFill>
                  <a:prstClr val="black"/>
                </a:solidFill>
                <a:latin typeface="Georgia"/>
              </a:rPr>
              <a:t>i</a:t>
            </a:r>
            <a:r>
              <a:rPr lang="en-GB" sz="3200" i="1" dirty="0" smtClean="0">
                <a:solidFill>
                  <a:prstClr val="black"/>
                </a:solidFill>
                <a:latin typeface="Georgia"/>
              </a:rPr>
              <a:t> </a:t>
            </a:r>
            <a:r>
              <a:rPr lang="en-GB" sz="3200" i="1" dirty="0" err="1" smtClean="0">
                <a:solidFill>
                  <a:prstClr val="black"/>
                </a:solidFill>
                <a:latin typeface="Georgia"/>
              </a:rPr>
              <a:t>brosjyre</a:t>
            </a:r>
            <a:endParaRPr lang="en-GB" sz="2400" b="1" i="1" dirty="0" smtClean="0">
              <a:solidFill>
                <a:prstClr val="black"/>
              </a:solidFill>
              <a:latin typeface="Georgia"/>
            </a:endParaRPr>
          </a:p>
          <a:p>
            <a:pPr lvl="1"/>
            <a:endParaRPr lang="en-GB" sz="2400" b="1" dirty="0">
              <a:solidFill>
                <a:prstClr val="black"/>
              </a:solidFill>
              <a:latin typeface="Georgia"/>
            </a:endParaRPr>
          </a:p>
          <a:p>
            <a:pPr lvl="1"/>
            <a:endParaRPr lang="en-GB" dirty="0">
              <a:solidFill>
                <a:prstClr val="black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61464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9582150"/>
            <a:ext cx="9144000" cy="1655762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2846070" cy="65467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031" name="Picture 7" descr="2856943_logo_large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313" y="-324172"/>
            <a:ext cx="2559213" cy="132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31187" b="21271"/>
          <a:stretch/>
        </p:blipFill>
        <p:spPr>
          <a:xfrm>
            <a:off x="10011048" y="6441440"/>
            <a:ext cx="2180952" cy="4165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6353560"/>
            <a:ext cx="1749524" cy="504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31428" y="1045614"/>
            <a:ext cx="126234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6000" b="1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NaltRec</a:t>
            </a:r>
            <a:r>
              <a:rPr lang="nb-NO" sz="6000" b="1" dirty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nb-NO" sz="60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Vestfold </a:t>
            </a:r>
          </a:p>
          <a:p>
            <a:pPr algn="ctr"/>
            <a:r>
              <a:rPr lang="nb-NO" sz="60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- Hvordan erfarer brukerne dette?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>
            <a:off x="1433533" y="3371608"/>
            <a:ext cx="889350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prstClr val="black"/>
                </a:solidFill>
                <a:latin typeface="Georgia"/>
              </a:rPr>
              <a:t>Takk</a:t>
            </a:r>
            <a:r>
              <a:rPr lang="en-GB" sz="2400" dirty="0" smtClean="0">
                <a:solidFill>
                  <a:prstClr val="black"/>
                </a:solidFill>
                <a:latin typeface="Georgia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Georgia"/>
              </a:rPr>
              <a:t>til</a:t>
            </a:r>
            <a:r>
              <a:rPr lang="en-GB" sz="2400" dirty="0" smtClean="0">
                <a:solidFill>
                  <a:prstClr val="black"/>
                </a:solidFill>
                <a:latin typeface="Georgia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Georgia"/>
              </a:rPr>
              <a:t>deltaker</a:t>
            </a:r>
            <a:r>
              <a:rPr lang="en-GB" sz="2400" dirty="0" smtClean="0">
                <a:solidFill>
                  <a:prstClr val="black"/>
                </a:solidFill>
                <a:latin typeface="Georgia"/>
              </a:rPr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prstClr val="black"/>
                </a:solidFill>
                <a:latin typeface="Georgia"/>
              </a:rPr>
              <a:t>Samtale</a:t>
            </a:r>
            <a:r>
              <a:rPr lang="en-GB" sz="2400" dirty="0" smtClean="0">
                <a:solidFill>
                  <a:prstClr val="black"/>
                </a:solidFill>
                <a:latin typeface="Georgia"/>
              </a:rPr>
              <a:t> med </a:t>
            </a:r>
            <a:r>
              <a:rPr lang="en-GB" sz="2400" dirty="0" err="1" smtClean="0">
                <a:solidFill>
                  <a:prstClr val="black"/>
                </a:solidFill>
                <a:latin typeface="Georgia"/>
              </a:rPr>
              <a:t>studiesykepleier</a:t>
            </a:r>
            <a:r>
              <a:rPr lang="en-GB" sz="2400" dirty="0" smtClean="0">
                <a:solidFill>
                  <a:prstClr val="black"/>
                </a:solidFill>
                <a:latin typeface="Georgia"/>
              </a:rPr>
              <a:t> Line Holtan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solidFill>
                  <a:prstClr val="black"/>
                </a:solidFill>
                <a:latin typeface="Georgia"/>
              </a:rPr>
              <a:t>Vennligst</a:t>
            </a:r>
            <a:r>
              <a:rPr lang="en-GB" sz="2400" dirty="0" smtClean="0">
                <a:solidFill>
                  <a:prstClr val="black"/>
                </a:solidFill>
                <a:latin typeface="Georgia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Georgia"/>
              </a:rPr>
              <a:t>ikke</a:t>
            </a:r>
            <a:r>
              <a:rPr lang="en-GB" sz="2400" dirty="0" smtClean="0">
                <a:solidFill>
                  <a:prstClr val="black"/>
                </a:solidFill>
                <a:latin typeface="Georgia"/>
              </a:rPr>
              <a:t> ta </a:t>
            </a:r>
            <a:r>
              <a:rPr lang="en-GB" sz="2400" dirty="0" err="1" smtClean="0">
                <a:solidFill>
                  <a:prstClr val="black"/>
                </a:solidFill>
                <a:latin typeface="Georgia"/>
              </a:rPr>
              <a:t>bilder</a:t>
            </a:r>
            <a:r>
              <a:rPr lang="en-GB" sz="2400" dirty="0" smtClean="0">
                <a:solidFill>
                  <a:prstClr val="black"/>
                </a:solidFill>
                <a:latin typeface="Georgia"/>
              </a:rPr>
              <a:t> eller video </a:t>
            </a:r>
            <a:r>
              <a:rPr lang="en-GB" sz="2400" dirty="0" err="1" smtClean="0">
                <a:solidFill>
                  <a:prstClr val="black"/>
                </a:solidFill>
                <a:latin typeface="Georgia"/>
              </a:rPr>
              <a:t>fra</a:t>
            </a:r>
            <a:r>
              <a:rPr lang="en-GB" sz="2400" dirty="0" smtClean="0">
                <a:solidFill>
                  <a:prstClr val="black"/>
                </a:solidFill>
                <a:latin typeface="Georgia"/>
              </a:rPr>
              <a:t> </a:t>
            </a:r>
            <a:r>
              <a:rPr lang="en-GB" sz="2400" dirty="0" err="1" smtClean="0">
                <a:solidFill>
                  <a:prstClr val="black"/>
                </a:solidFill>
                <a:latin typeface="Georgia"/>
              </a:rPr>
              <a:t>samtalen</a:t>
            </a:r>
            <a:endParaRPr lang="en-GB" sz="2400" dirty="0" smtClean="0">
              <a:solidFill>
                <a:prstClr val="black"/>
              </a:solidFill>
              <a:latin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  <a:latin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prstClr val="black"/>
              </a:solidFill>
              <a:latin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prstClr val="black"/>
              </a:solidFill>
              <a:latin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 smtClean="0">
              <a:solidFill>
                <a:prstClr val="black"/>
              </a:solidFill>
              <a:latin typeface="Georgi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>
              <a:solidFill>
                <a:prstClr val="black"/>
              </a:solidFill>
              <a:latin typeface="Georgia"/>
            </a:endParaRPr>
          </a:p>
          <a:p>
            <a:pPr lvl="1"/>
            <a:endParaRPr lang="en-GB" dirty="0">
              <a:solidFill>
                <a:prstClr val="black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7168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9582150"/>
            <a:ext cx="9144000" cy="1655762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1031" name="Picture 7" descr="2856943_logo_larg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313" y="-324172"/>
            <a:ext cx="2559213" cy="132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729343" y="0"/>
            <a:ext cx="10801350" cy="130410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36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>
            <a:spLocks noGrp="1"/>
          </p:cNvSpPr>
          <p:nvPr/>
        </p:nvSpPr>
        <p:spPr>
          <a:xfrm>
            <a:off x="874763" y="1854926"/>
            <a:ext cx="10104120" cy="4362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Vi trenger flere og ulike behandlingstiltak for å kunne «treffe fler»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Lavterskel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b-NO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Høyterskel</a:t>
            </a:r>
            <a:endParaRPr lang="nb-NO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049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557349" y="1314994"/>
            <a:ext cx="11129554" cy="48619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b-NO" sz="5400" dirty="0" smtClean="0"/>
              <a:t>Kan langtidsvirkende </a:t>
            </a:r>
            <a:r>
              <a:rPr lang="nb-NO" sz="5400" dirty="0" err="1" smtClean="0"/>
              <a:t>naltrekson</a:t>
            </a:r>
            <a:r>
              <a:rPr lang="nb-NO" sz="5400" dirty="0" smtClean="0"/>
              <a:t> </a:t>
            </a:r>
          </a:p>
          <a:p>
            <a:pPr marL="0" indent="0" algn="ctr">
              <a:buNone/>
            </a:pPr>
            <a:r>
              <a:rPr lang="nb-NO" sz="5400" dirty="0" smtClean="0"/>
              <a:t>være et godt supplement </a:t>
            </a:r>
          </a:p>
          <a:p>
            <a:pPr marL="0" indent="0" algn="ctr">
              <a:buNone/>
            </a:pPr>
            <a:r>
              <a:rPr lang="nb-NO" sz="5400" dirty="0" smtClean="0"/>
              <a:t>i fremtidens standard behandling </a:t>
            </a:r>
          </a:p>
          <a:p>
            <a:pPr marL="0" indent="0" algn="ctr">
              <a:buNone/>
            </a:pPr>
            <a:r>
              <a:rPr lang="nb-NO" sz="5400" dirty="0" smtClean="0"/>
              <a:t>av personer med </a:t>
            </a:r>
            <a:r>
              <a:rPr lang="nb-NO" sz="5400" dirty="0" err="1" smtClean="0"/>
              <a:t>opioidavhengighet</a:t>
            </a:r>
            <a:r>
              <a:rPr lang="nb-NO" sz="5400" dirty="0" smtClean="0"/>
              <a:t>? </a:t>
            </a:r>
            <a:endParaRPr lang="nb-NO" sz="5400" dirty="0"/>
          </a:p>
        </p:txBody>
      </p:sp>
      <p:pic>
        <p:nvPicPr>
          <p:cNvPr id="6" name="Picture 7" descr="2856943_logo_larg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771" y="-214460"/>
            <a:ext cx="2559213" cy="132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18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354" y="482974"/>
            <a:ext cx="8534400" cy="758952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naltrekson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b-NO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838200" y="1856798"/>
            <a:ext cx="10515600" cy="4751820"/>
          </a:xfrm>
        </p:spPr>
        <p:txBody>
          <a:bodyPr>
            <a:normAutofit/>
          </a:bodyPr>
          <a:lstStyle/>
          <a:p>
            <a:pPr marL="285750"/>
            <a:r>
              <a:rPr lang="nb-NO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Blokkerer </a:t>
            </a:r>
            <a:r>
              <a:rPr lang="nb-NO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opioid</a:t>
            </a:r>
            <a:r>
              <a:rPr lang="nb-NO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reseptorene  </a:t>
            </a:r>
            <a:r>
              <a:rPr lang="nb-NO" sz="3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nb-NO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nb-NO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742950" lvl="1"/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b-NO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b-NO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nb-NO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b-NO" sz="2800" b="1" dirty="0"/>
              <a:t> </a:t>
            </a:r>
            <a:endParaRPr lang="nb-NO" sz="2800" b="1" dirty="0" smtClean="0"/>
          </a:p>
          <a:p>
            <a:pPr marL="742950" lvl="1"/>
            <a:endParaRPr lang="nb-NO" sz="2800" b="1" dirty="0" smtClean="0"/>
          </a:p>
          <a:p>
            <a:pPr marL="742950" lvl="1"/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b-NO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b-NO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nb-NO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nb-N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/>
            <a:endParaRPr lang="nb-NO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4000" dirty="0"/>
          </a:p>
          <a:p>
            <a:pPr marL="1143000" indent="-1143000"/>
            <a:endParaRPr lang="nb-NO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 descr="2856943_logo_larg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648" y="-177468"/>
            <a:ext cx="2559213" cy="132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20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354" y="482974"/>
            <a:ext cx="8534400" cy="758952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naltrekson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b-NO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838200" y="1856798"/>
            <a:ext cx="10515600" cy="4751820"/>
          </a:xfrm>
        </p:spPr>
        <p:txBody>
          <a:bodyPr>
            <a:normAutofit/>
          </a:bodyPr>
          <a:lstStyle/>
          <a:p>
            <a:pPr marL="285750"/>
            <a:r>
              <a:rPr lang="nb-NO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Blokkerer </a:t>
            </a:r>
            <a:r>
              <a:rPr lang="nb-NO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opioid</a:t>
            </a:r>
            <a:r>
              <a:rPr lang="nb-NO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reseptorene  </a:t>
            </a:r>
            <a:r>
              <a:rPr lang="nb-NO" sz="3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nb-NO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nb-NO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742950" lvl="1"/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b-NO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nb-NO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nb-NO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b-NO" sz="2800" b="1" dirty="0"/>
              <a:t> </a:t>
            </a:r>
            <a:endParaRPr lang="nb-NO" sz="2800" b="1" dirty="0" smtClean="0"/>
          </a:p>
          <a:p>
            <a:pPr marL="742950" lvl="1"/>
            <a:endParaRPr lang="nb-NO" sz="2800" b="1" dirty="0" smtClean="0"/>
          </a:p>
          <a:p>
            <a:pPr marL="285750"/>
            <a:endParaRPr lang="nb-NO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4000" dirty="0"/>
          </a:p>
          <a:p>
            <a:pPr marL="1143000" indent="-1143000"/>
            <a:endParaRPr lang="nb-NO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 descr="2856943_logo_larg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648" y="-177468"/>
            <a:ext cx="2559213" cy="132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15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354" y="482974"/>
            <a:ext cx="8534400" cy="758952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Hva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naltrekson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nb-NO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quarter" idx="1"/>
          </p:nvPr>
        </p:nvSpPr>
        <p:spPr>
          <a:xfrm>
            <a:off x="838200" y="1856798"/>
            <a:ext cx="10515600" cy="4751820"/>
          </a:xfrm>
        </p:spPr>
        <p:txBody>
          <a:bodyPr>
            <a:normAutofit/>
          </a:bodyPr>
          <a:lstStyle/>
          <a:p>
            <a:pPr marL="285750"/>
            <a:r>
              <a:rPr lang="nb-NO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Blokkerer </a:t>
            </a:r>
            <a:r>
              <a:rPr lang="nb-NO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opioid</a:t>
            </a:r>
            <a:r>
              <a:rPr lang="nb-NO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reseptorene  </a:t>
            </a:r>
            <a:r>
              <a:rPr lang="nb-NO" sz="3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nb-NO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nb-N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/>
            <a:r>
              <a:rPr lang="nb-NO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Hindrer </a:t>
            </a:r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rusvirkning av opioider</a:t>
            </a:r>
          </a:p>
          <a:p>
            <a:pPr marL="742950" lvl="1"/>
            <a:r>
              <a:rPr lang="nb-NO" sz="2600" dirty="0">
                <a:latin typeface="Arial" panose="020B0604020202020204" pitchFamily="34" charset="0"/>
                <a:cs typeface="Arial" panose="020B0604020202020204" pitchFamily="34" charset="0"/>
              </a:rPr>
              <a:t>Reduserer rus-sug for heroin, andre opiater og alkohol</a:t>
            </a:r>
          </a:p>
          <a:p>
            <a:pPr marL="285750"/>
            <a:endParaRPr lang="nb-NO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/>
            <a:r>
              <a:rPr lang="nb-NO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Lite </a:t>
            </a:r>
            <a:r>
              <a:rPr lang="nb-NO" sz="3000" dirty="0">
                <a:latin typeface="Arial" panose="020B0604020202020204" pitchFamily="34" charset="0"/>
                <a:cs typeface="Arial" panose="020B0604020202020204" pitchFamily="34" charset="0"/>
              </a:rPr>
              <a:t>alvorlige bivirkninger </a:t>
            </a:r>
            <a:endParaRPr lang="nb-NO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/>
            <a:r>
              <a:rPr lang="nb-NO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Ikke avhengighetsskapende</a:t>
            </a:r>
          </a:p>
          <a:p>
            <a:pPr marL="285750"/>
            <a:r>
              <a:rPr lang="nb-NO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Interagerer ikke med andre medikamenter / rusmidler</a:t>
            </a:r>
          </a:p>
          <a:p>
            <a:pPr marL="285750"/>
            <a:r>
              <a:rPr lang="nb-NO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Ingen spredningsfare </a:t>
            </a:r>
          </a:p>
          <a:p>
            <a:pPr marL="285750"/>
            <a:r>
              <a:rPr lang="nb-NO" sz="3000" dirty="0">
                <a:latin typeface="Arial" panose="020B0604020202020204" pitchFamily="34" charset="0"/>
                <a:cs typeface="Arial" panose="020B0604020202020204" pitchFamily="34" charset="0"/>
              </a:rPr>
              <a:t>Forebygger </a:t>
            </a:r>
            <a:r>
              <a:rPr lang="nb-NO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overdosefare, men krever avgiftning først</a:t>
            </a:r>
            <a:endParaRPr lang="nb-NO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/>
            <a:endParaRPr lang="nb-NO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4000" dirty="0"/>
          </a:p>
          <a:p>
            <a:pPr marL="1143000" indent="-1143000"/>
            <a:endParaRPr lang="nb-NO" sz="9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 descr="2856943_logo_larg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648" y="-177468"/>
            <a:ext cx="2559213" cy="132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56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9582150"/>
            <a:ext cx="9144000" cy="1655762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1031" name="Picture 7" descr="2856943_logo_larg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313" y="-324172"/>
            <a:ext cx="2559213" cy="132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1280160" y="1510348"/>
            <a:ext cx="9509759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 2"/>
              <a:buChar char=""/>
              <a:tabLst/>
              <a:defRPr/>
            </a:pPr>
            <a:endParaRPr kumimoji="0" lang="en-US" altLang="nb-NO" sz="3200" b="0" i="0" u="none" strike="noStrike" kern="0" cap="none" spc="0" normalizeH="0" baseline="0" noProof="0" dirty="0" smtClean="0">
              <a:ln>
                <a:noFill/>
              </a:ln>
              <a:solidFill>
                <a:srgbClr val="00051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 2"/>
              <a:buChar char=""/>
              <a:tabLst/>
              <a:defRPr/>
            </a:pPr>
            <a:r>
              <a:rPr kumimoji="0" lang="en-US" altLang="nb-NO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28 </a:t>
            </a:r>
            <a:r>
              <a:rPr kumimoji="0" lang="en-US" altLang="nb-NO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dagers</a:t>
            </a:r>
            <a:r>
              <a:rPr kumimoji="0" lang="en-US" altLang="nb-NO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b-NO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varighet</a:t>
            </a:r>
            <a:endParaRPr kumimoji="0" lang="en-US" altLang="nb-NO" sz="3200" b="0" i="0" u="none" strike="noStrike" kern="0" cap="none" spc="0" normalizeH="0" baseline="0" noProof="0" dirty="0" smtClean="0">
              <a:ln>
                <a:noFill/>
              </a:ln>
              <a:solidFill>
                <a:srgbClr val="00051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CC00"/>
              </a:buClr>
              <a:buSzPct val="70000"/>
              <a:defRPr/>
            </a:pPr>
            <a:endParaRPr kumimoji="0" lang="en-US" altLang="nb-NO" sz="3200" b="0" i="0" u="none" strike="noStrike" kern="0" cap="none" spc="0" normalizeH="0" baseline="0" noProof="0" dirty="0" smtClean="0">
              <a:ln>
                <a:noFill/>
              </a:ln>
              <a:solidFill>
                <a:srgbClr val="00051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Aft>
                <a:spcPct val="0"/>
              </a:spcAft>
              <a:buClr>
                <a:srgbClr val="FFCC00"/>
              </a:buClr>
              <a:buSzPct val="70000"/>
              <a:defRPr/>
            </a:pPr>
            <a:r>
              <a:rPr kumimoji="0" lang="en-US" altLang="nb-NO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Godkjent</a:t>
            </a:r>
            <a:r>
              <a:rPr kumimoji="0" lang="en-US" altLang="nb-NO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b-NO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n-US" altLang="nb-NO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USA </a:t>
            </a:r>
            <a:r>
              <a:rPr kumimoji="0" lang="en-US" altLang="nb-NO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kumimoji="0" lang="en-US" altLang="nb-NO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b-NO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Russland</a:t>
            </a:r>
            <a:r>
              <a:rPr lang="en-US" altLang="nb-NO" sz="3200" kern="0" dirty="0">
                <a:solidFill>
                  <a:srgbClr val="0005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b-NO" sz="3200" kern="0" dirty="0" smtClean="0">
                <a:solidFill>
                  <a:srgbClr val="0005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nb-NO" sz="3200" kern="0" dirty="0" err="1" smtClean="0">
                <a:solidFill>
                  <a:srgbClr val="0005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opioidavhengighet</a:t>
            </a:r>
            <a:r>
              <a:rPr lang="en-US" altLang="nb-NO" sz="3200" kern="0" dirty="0" smtClean="0">
                <a:solidFill>
                  <a:srgbClr val="0005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b-NO" sz="3200" kern="0" dirty="0" err="1" smtClean="0">
                <a:solidFill>
                  <a:srgbClr val="0005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</a:t>
            </a:r>
            <a:r>
              <a:rPr lang="en-US" altLang="nb-NO" sz="3200" kern="0" dirty="0" smtClean="0">
                <a:solidFill>
                  <a:srgbClr val="0005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b-NO" sz="3200" kern="0" dirty="0" err="1" smtClean="0">
                <a:solidFill>
                  <a:srgbClr val="0005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nb-NO" sz="3200" kern="0" dirty="0" smtClean="0">
                <a:solidFill>
                  <a:srgbClr val="0005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USA </a:t>
            </a:r>
            <a:r>
              <a:rPr lang="en-US" altLang="nb-NO" sz="3200" kern="0" dirty="0" err="1" smtClean="0">
                <a:solidFill>
                  <a:srgbClr val="0005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også</a:t>
            </a:r>
            <a:r>
              <a:rPr lang="en-US" altLang="nb-NO" sz="3200" kern="0" dirty="0" smtClean="0">
                <a:solidFill>
                  <a:srgbClr val="0005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</a:t>
            </a:r>
            <a:r>
              <a:rPr kumimoji="0" lang="en-US" altLang="nb-NO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lkoholavhengighet</a:t>
            </a:r>
            <a:r>
              <a:rPr kumimoji="0" lang="en-US" altLang="nb-NO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(2006)</a:t>
            </a:r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 2"/>
              <a:buChar char=""/>
              <a:tabLst/>
              <a:defRPr/>
            </a:pPr>
            <a:endParaRPr lang="en-US" altLang="nb-NO" sz="3200" kern="0" dirty="0" smtClean="0">
              <a:solidFill>
                <a:srgbClr val="0005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 2"/>
              <a:buChar char=""/>
              <a:tabLst/>
              <a:defRPr/>
            </a:pPr>
            <a:r>
              <a:rPr lang="en-US" altLang="nb-NO" sz="3200" kern="0" dirty="0" err="1" smtClean="0">
                <a:solidFill>
                  <a:srgbClr val="0005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Foreløpig</a:t>
            </a:r>
            <a:r>
              <a:rPr lang="en-US" altLang="nb-NO" sz="3200" kern="0" dirty="0" smtClean="0">
                <a:solidFill>
                  <a:srgbClr val="0005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b-NO" sz="3200" kern="0" dirty="0" err="1" smtClean="0">
                <a:solidFill>
                  <a:srgbClr val="0005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n-US" altLang="nb-NO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kke</a:t>
            </a:r>
            <a:r>
              <a:rPr kumimoji="0" lang="en-US" altLang="nb-NO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b-NO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tilgjengelig</a:t>
            </a:r>
            <a:r>
              <a:rPr kumimoji="0" lang="en-US" altLang="nb-NO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nb-NO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n-US" altLang="nb-NO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51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EU / EØS land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75913" y="751396"/>
            <a:ext cx="8534400" cy="758952"/>
          </a:xfrm>
          <a:prstGeom prst="rect">
            <a:avLst/>
          </a:prstGeom>
        </p:spPr>
        <p:txBody>
          <a:bodyPr vert="horz" anchor="b">
            <a:normAutofit fontScale="6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5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Intramuskulær </a:t>
            </a:r>
            <a:r>
              <a:rPr kumimoji="0" lang="nb-NO" sz="57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naltrekson</a:t>
            </a:r>
            <a:r>
              <a:rPr kumimoji="0" lang="nb-NO" sz="5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nb-NO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 </a:t>
            </a:r>
            <a:r>
              <a:rPr kumimoji="0" lang="nb-NO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Vivitrol</a:t>
            </a:r>
            <a:r>
              <a:rPr kumimoji="0" lang="nb-NO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380 mg</a:t>
            </a:r>
            <a:endParaRPr kumimoji="0" lang="nb-NO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417" y="1707742"/>
            <a:ext cx="3273836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9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9582150"/>
            <a:ext cx="9144000" cy="1655762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1031" name="Picture 7" descr="2856943_logo_larg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313" y="-324172"/>
            <a:ext cx="2559213" cy="132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65703" y="0"/>
            <a:ext cx="10801350" cy="1304109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Norsk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naltrekson-studie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2012-2016</a:t>
            </a:r>
            <a:endParaRPr kumimoji="0" lang="nb-NO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>
            <a:spLocks noGrp="1"/>
          </p:cNvSpPr>
          <p:nvPr/>
        </p:nvSpPr>
        <p:spPr>
          <a:xfrm>
            <a:off x="874763" y="1854926"/>
            <a:ext cx="10104120" cy="43629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159 pasienter med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opioidavhengighet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(60% fra LAR)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Bergen, </a:t>
            </a:r>
            <a:r>
              <a:rPr lang="nb-NO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Ahus</a:t>
            </a: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OUS, Vestfold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Randomisert </a:t>
            </a:r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klinisk </a:t>
            </a: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studie: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sz="24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nb-NO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altrekson</a:t>
            </a: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nb-NO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Suboxone</a:t>
            </a: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i 12 uker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Oppfølging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hver 4 uke </a:t>
            </a:r>
            <a:endParaRPr lang="nb-NO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Depotinjeksjon (</a:t>
            </a:r>
            <a:r>
              <a:rPr lang="nb-NO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Vivitrol</a:t>
            </a: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Intervju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og </a:t>
            </a: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spørreskjema, registrering </a:t>
            </a:r>
            <a:r>
              <a:rPr lang="nb-NO" sz="2400" dirty="0">
                <a:latin typeface="Arial" panose="020B0604020202020204" pitchFamily="34" charset="0"/>
                <a:cs typeface="Arial" panose="020B0604020202020204" pitchFamily="34" charset="0"/>
              </a:rPr>
              <a:t>av evt. </a:t>
            </a: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bivirkninger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Etter 12 uker fikk alle tilbud om </a:t>
            </a:r>
            <a:r>
              <a:rPr lang="nb-NO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naltrekson</a:t>
            </a:r>
            <a:endParaRPr lang="nb-NO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nb-N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Oppfølgning i inntil 2 år</a:t>
            </a:r>
            <a:endParaRPr lang="nb-N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253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9582150"/>
            <a:ext cx="9144000" cy="1655762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1031" name="Picture 7" descr="2856943_logo_large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313" y="-324172"/>
            <a:ext cx="2559213" cy="132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47" y="1368607"/>
            <a:ext cx="3383573" cy="4273666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7196546" y="6116266"/>
            <a:ext cx="6585631" cy="2697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Tanum et al, JAMA </a:t>
            </a:r>
            <a:r>
              <a:rPr lang="nb-NO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Psychiatry</a:t>
            </a:r>
            <a:r>
              <a:rPr lang="nb-N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2017</a:t>
            </a:r>
          </a:p>
          <a:p>
            <a:pPr algn="l"/>
            <a:endParaRPr lang="nb-NO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nb-N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2720</TotalTime>
  <Words>563</Words>
  <Application>Microsoft Office PowerPoint</Application>
  <PresentationFormat>Widescreen</PresentationFormat>
  <Paragraphs>145</Paragraphs>
  <Slides>18</Slides>
  <Notes>17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Georgia</vt:lpstr>
      <vt:lpstr>Roboto</vt:lpstr>
      <vt:lpstr>Times New Roman</vt:lpstr>
      <vt:lpstr>Wingdings 2</vt:lpstr>
      <vt:lpstr>Office Theme</vt:lpstr>
      <vt:lpstr>PowerPoint-presentasjon</vt:lpstr>
      <vt:lpstr>PowerPoint-presentasjon</vt:lpstr>
      <vt:lpstr>PowerPoint-presentasjon</vt:lpstr>
      <vt:lpstr>Hva er naltrekson?</vt:lpstr>
      <vt:lpstr>Hva er naltrekson?</vt:lpstr>
      <vt:lpstr>Hva er naltrekson?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Brukererfaringer  </vt:lpstr>
      <vt:lpstr>  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Klemmetsby Solli</dc:creator>
  <cp:lastModifiedBy>Pia Wangen Flesche</cp:lastModifiedBy>
  <cp:revision>189</cp:revision>
  <cp:lastPrinted>2020-01-22T11:16:15Z</cp:lastPrinted>
  <dcterms:created xsi:type="dcterms:W3CDTF">2019-09-18T13:09:59Z</dcterms:created>
  <dcterms:modified xsi:type="dcterms:W3CDTF">2020-03-04T08:01:06Z</dcterms:modified>
</cp:coreProperties>
</file>