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0" r:id="rId4"/>
    <p:sldId id="278" r:id="rId5"/>
    <p:sldId id="285" r:id="rId6"/>
    <p:sldId id="274" r:id="rId7"/>
    <p:sldId id="279" r:id="rId8"/>
    <p:sldId id="269" r:id="rId9"/>
    <p:sldId id="280" r:id="rId10"/>
    <p:sldId id="286" r:id="rId11"/>
    <p:sldId id="281" r:id="rId12"/>
    <p:sldId id="283" r:id="rId13"/>
    <p:sldId id="265" r:id="rId14"/>
    <p:sldId id="284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e Holmberg" initials="MH" lastIdx="0" clrIdx="0">
    <p:extLst/>
  </p:cmAuthor>
  <p:cmAuthor id="2" name="Lene Ingebretsen" initials="LI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16BC4-4413-4D7B-B68D-6877ACF29961}" v="55" dt="2020-02-20T19:33:3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338" autoAdjust="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24T20:29:50.29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2-24T20:29:50.29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B7270-DF62-44FA-9A5E-E94ABF51545A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30BFB-2386-4F11-A9D4-D744EE0E5A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533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Største utfordring er å nå de som fortsatt er i aktiv rus</a:t>
            </a:r>
          </a:p>
          <a:p>
            <a:pPr lvl="1"/>
            <a:r>
              <a:rPr lang="nb-NO" dirty="0"/>
              <a:t>Økt risiko for komplikasjoner av hepatitt C</a:t>
            </a:r>
          </a:p>
          <a:p>
            <a:pPr lvl="1"/>
            <a:r>
              <a:rPr lang="nb-NO" dirty="0"/>
              <a:t>Viktig også for å hindre </a:t>
            </a:r>
            <a:r>
              <a:rPr lang="nb-NO" dirty="0" smtClean="0"/>
              <a:t>nysmitte.</a:t>
            </a:r>
          </a:p>
          <a:p>
            <a:pPr lvl="1"/>
            <a:r>
              <a:rPr lang="nb-NO" dirty="0" err="1" smtClean="0"/>
              <a:t>Avhenig</a:t>
            </a:r>
            <a:r>
              <a:rPr lang="nb-NO" dirty="0" smtClean="0"/>
              <a:t> av godt samarbeid mellom kommunehelsetjenesten og spesialisthelsetjenesten får å nå målet vårt om å utrydde hepatitt c som folkehelseproblem.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7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Verdifullt samarbeid med Feltpleien</a:t>
            </a:r>
          </a:p>
          <a:p>
            <a:r>
              <a:rPr lang="nb-NO" dirty="0"/>
              <a:t>Ønsker å nå flere</a:t>
            </a:r>
          </a:p>
          <a:p>
            <a:r>
              <a:rPr lang="nb-NO" dirty="0"/>
              <a:t>Ruskonsulenter, botilbud i bemannet bolig, fengsler mm</a:t>
            </a:r>
          </a:p>
          <a:p>
            <a:r>
              <a:rPr lang="nb-NO" dirty="0"/>
              <a:t>Manglende oppmøte på poliklinikk og røntgenavdeling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2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HCV smitter gjennom perkutan eksponering for infisert blod. I Norge har 80% av smitteoverføringen skjedd gjennom injiserende rusmiddelbruk, noen få er blitt smittet via blodtransfusjoner før 1990, mens smittevei er uavklart hos 15-20% </a:t>
            </a:r>
          </a:p>
          <a:p>
            <a:endParaRPr lang="nb-NO" dirty="0"/>
          </a:p>
          <a:p>
            <a:r>
              <a:rPr lang="nb-NO" dirty="0"/>
              <a:t>Faren for seksuell smitteoverføring, smitte ved tatovering, piercing eller aksidentelt sprøytestikk er tilstede, men synes å være svært liten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07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Hvem bør undersøkes</a:t>
            </a:r>
          </a:p>
          <a:p>
            <a:pPr lvl="1"/>
            <a:r>
              <a:rPr lang="nb-NO" dirty="0">
                <a:effectLst/>
              </a:rPr>
              <a:t>Personer som noen gang har injisert stoff med sprøyte</a:t>
            </a:r>
          </a:p>
          <a:p>
            <a:pPr lvl="1"/>
            <a:r>
              <a:rPr lang="nb-NO" dirty="0">
                <a:effectLst/>
              </a:rPr>
              <a:t>Personer som har sniffet kokain</a:t>
            </a:r>
          </a:p>
          <a:p>
            <a:pPr lvl="1"/>
            <a:r>
              <a:rPr lang="nb-NO" dirty="0">
                <a:effectLst/>
              </a:rPr>
              <a:t>HIV positive</a:t>
            </a:r>
          </a:p>
          <a:p>
            <a:pPr lvl="1"/>
            <a:r>
              <a:rPr lang="nb-NO" dirty="0">
                <a:effectLst/>
              </a:rPr>
              <a:t>Mottakere av blodprodukter før 1992 i Vest Europa, Nord-Amerika, Japan og Australia og mottakere av blodprodukter uansett tidspunkt i andre enn de nevnte landene</a:t>
            </a:r>
          </a:p>
          <a:p>
            <a:pPr lvl="1"/>
            <a:r>
              <a:rPr lang="nb-NO" dirty="0">
                <a:effectLst/>
              </a:rPr>
              <a:t>Innvandrere fra høyendemiske områder</a:t>
            </a:r>
          </a:p>
          <a:p>
            <a:pPr lvl="1"/>
            <a:r>
              <a:rPr lang="nb-NO" dirty="0">
                <a:effectLst/>
              </a:rPr>
              <a:t>Personer som kan ha blitt utsatt for urene sprøyter i helsevesenet</a:t>
            </a:r>
          </a:p>
          <a:p>
            <a:pPr lvl="1"/>
            <a:r>
              <a:rPr lang="nb-NO" dirty="0">
                <a:effectLst/>
              </a:rPr>
              <a:t>Barn født av anti-HCV positive mødre</a:t>
            </a:r>
          </a:p>
          <a:p>
            <a:pPr lvl="1"/>
            <a:r>
              <a:rPr lang="nb-NO" dirty="0">
                <a:effectLst/>
              </a:rPr>
              <a:t>Pasienter med forhøyet ALAT</a:t>
            </a:r>
          </a:p>
          <a:p>
            <a:pPr lvl="1"/>
            <a:r>
              <a:rPr lang="nb-NO" dirty="0">
                <a:effectLst/>
              </a:rPr>
              <a:t>Personer som har vært utsatt for aksidentelt sprøytestikk</a:t>
            </a:r>
          </a:p>
          <a:p>
            <a:pPr lvl="1"/>
            <a:r>
              <a:rPr lang="nb-NO" dirty="0">
                <a:effectLst/>
              </a:rPr>
              <a:t>Pasienter i dialyse</a:t>
            </a:r>
          </a:p>
          <a:p>
            <a:pPr lvl="1"/>
            <a:r>
              <a:rPr lang="nb-NO" dirty="0">
                <a:effectLst/>
              </a:rPr>
              <a:t>Personer med ikke-profesjonelt utførte tatoveringer</a:t>
            </a:r>
          </a:p>
          <a:p>
            <a:pPr lvl="1"/>
            <a:r>
              <a:rPr lang="nb-NO" dirty="0">
                <a:effectLst/>
              </a:rPr>
              <a:t>Pasienter som har hatt seksuell omgang med HCV positive</a:t>
            </a:r>
          </a:p>
          <a:p>
            <a:pPr lvl="1"/>
            <a:r>
              <a:rPr lang="nb-NO" dirty="0">
                <a:effectLst/>
              </a:rPr>
              <a:t>Personer som har vært fengslet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82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19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Ulik grad av fibroseutvikling (arrdannelse) i lever hos pasienter med kronisk infeksjon, kan over tid føre til cirrhose (skrumplever). </a:t>
            </a:r>
          </a:p>
          <a:p>
            <a:r>
              <a:rPr lang="nb-NO" dirty="0"/>
              <a:t>Etter 20 år har 3-20 % utviklet cirrhose</a:t>
            </a:r>
          </a:p>
          <a:p>
            <a:r>
              <a:rPr lang="nb-NO" dirty="0"/>
              <a:t>En norsk studie av opiatavhengige med kronisk hepatitt C viste at 1 av 3 hadde begynnende cirrhose eller cirrhose 25-35 år etter eksponering for viruset</a:t>
            </a:r>
          </a:p>
          <a:p>
            <a:r>
              <a:rPr lang="nb-NO" dirty="0"/>
              <a:t>I den samme studien var leversykdom dødsårsak hos ¼ av de som døde etter fylte 50 år. </a:t>
            </a:r>
          </a:p>
          <a:p>
            <a:r>
              <a:rPr lang="nb-NO" dirty="0"/>
              <a:t>Økt risiko for fibrose ved høy alder ved smittetidspunkt, mannlig kjønn, </a:t>
            </a:r>
            <a:r>
              <a:rPr lang="nb-NO" dirty="0" err="1"/>
              <a:t>koinfeksjoner</a:t>
            </a:r>
            <a:r>
              <a:rPr lang="nb-NO" dirty="0"/>
              <a:t> med HBV og HIV, høyt alkoholforbruk, diabetes </a:t>
            </a:r>
            <a:r>
              <a:rPr lang="nb-NO" dirty="0" err="1"/>
              <a:t>mellitus</a:t>
            </a:r>
            <a:r>
              <a:rPr lang="nb-NO" dirty="0"/>
              <a:t>, non-alkoholisk </a:t>
            </a:r>
            <a:r>
              <a:rPr lang="nb-NO" dirty="0" err="1"/>
              <a:t>steatohepatitt</a:t>
            </a:r>
            <a:r>
              <a:rPr lang="nb-NO" dirty="0"/>
              <a:t> og genotype 3-infeksjon</a:t>
            </a:r>
          </a:p>
          <a:p>
            <a:r>
              <a:rPr lang="nb-NO" dirty="0"/>
              <a:t>Blant pasienter med levercirrhose vil </a:t>
            </a:r>
            <a:r>
              <a:rPr lang="nb-NO" dirty="0" err="1"/>
              <a:t>hepatocellulært</a:t>
            </a:r>
            <a:r>
              <a:rPr lang="nb-NO" dirty="0"/>
              <a:t> karsinom (leverkreft) utvikles hos 25% og leversvikt hos 25% innen 10 år. Den årlige mortaliteten blant </a:t>
            </a:r>
            <a:r>
              <a:rPr lang="nb-NO" dirty="0" err="1"/>
              <a:t>cirrhotikere</a:t>
            </a:r>
            <a:r>
              <a:rPr lang="nb-NO" dirty="0"/>
              <a:t> er omlag 4%.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705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skal invitere kommunene i sin region til samarbeid</a:t>
            </a:r>
          </a:p>
          <a:p>
            <a:r>
              <a:rPr lang="nb-NO" dirty="0" smtClean="0"/>
              <a:t>gi faglige råd, vurdere enkeltpasienter, forskrive H-resepter over telefon eller poliklinisk</a:t>
            </a:r>
          </a:p>
          <a:p>
            <a:r>
              <a:rPr lang="nb-NO" dirty="0" smtClean="0"/>
              <a:t>legge til rette for ambulant </a:t>
            </a:r>
            <a:r>
              <a:rPr lang="nb-NO" dirty="0" err="1" smtClean="0"/>
              <a:t>elastografi</a:t>
            </a:r>
            <a:r>
              <a:rPr lang="nb-NO" dirty="0" smtClean="0"/>
              <a:t> i større byer</a:t>
            </a:r>
          </a:p>
          <a:p>
            <a:r>
              <a:rPr lang="nb-NO" dirty="0" smtClean="0"/>
              <a:t> sørge for at innsatte så langt som mulig kan få gjennomføre behandlingen mens de sitter i fengsel</a:t>
            </a:r>
          </a:p>
          <a:p>
            <a:r>
              <a:rPr lang="nb-NO" dirty="0" smtClean="0"/>
              <a:t> tilby test til pasienter som på grunn av andre sykdommer er i regelmessig kontakt med helseforetakene og som har vært eller kan være i risiko for smitte med hepatitt C</a:t>
            </a:r>
          </a:p>
          <a:p>
            <a:r>
              <a:rPr lang="nb-NO" dirty="0" smtClean="0"/>
              <a:t>tilby test til alle i Tverrfaglig spesialisert rusbehandling (TSB)</a:t>
            </a:r>
          </a:p>
          <a:p>
            <a:r>
              <a:rPr lang="nb-NO" dirty="0" smtClean="0"/>
              <a:t>tilby test til pasienter som trenger avrusning i spesialisthelsetjenesten, går til </a:t>
            </a:r>
            <a:r>
              <a:rPr lang="nb-NO" dirty="0" err="1" smtClean="0"/>
              <a:t>Distriktspsykiatriske</a:t>
            </a:r>
            <a:r>
              <a:rPr lang="nb-NO" dirty="0" smtClean="0"/>
              <a:t> sentere eller andre tilbud innen psykisk helsevern som kan ha forhøyet risiko for smitte med hepatitt C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008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Feltpleien, Tønsberg kommune og Infeksjonsmedisinsk seksjon, Sykehuset i Vestfold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Bymisjonen. 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Utfordrende med oppfølging</a:t>
            </a:r>
            <a:r>
              <a:rPr lang="nb-NO" baseline="0" dirty="0" smtClean="0"/>
              <a:t> med tanke på blodprøver og </a:t>
            </a:r>
            <a:r>
              <a:rPr lang="nb-NO" baseline="0" dirty="0" err="1" smtClean="0"/>
              <a:t>compliance</a:t>
            </a:r>
            <a:r>
              <a:rPr lang="nb-NO" baseline="0" dirty="0" smtClean="0"/>
              <a:t> (etterlevelse) følge legens råd om legemiddelbruk.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Møte opp til avtaler.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776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31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0BFB-2386-4F11-A9D4-D744EE0E5A3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96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179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59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59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239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17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37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3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65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62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8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21A86-E6C3-4712-BFB3-7CDDFB8FFD9E}" type="datetimeFigureOut">
              <a:rPr lang="nb-NO" smtClean="0"/>
              <a:t>03.03.2020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D5D95-4F3B-480B-BD6C-A5DAB82671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6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Hepatitt C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Hepatitt C behandling ved aktivt injeksjonsmisbruk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Pasientforløp - et lavterskeltilbud i samarbeid mellom Feltpleien, Tønsberg kommune og Infeksjonsmedisinsk seksjon, Sykehuset i </a:t>
            </a:r>
            <a:r>
              <a:rPr lang="nb-NO" dirty="0" smtClean="0"/>
              <a:t>Vestfold.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8894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 høyre 6"/>
          <p:cNvSpPr/>
          <p:nvPr/>
        </p:nvSpPr>
        <p:spPr>
          <a:xfrm>
            <a:off x="670215" y="1101436"/>
            <a:ext cx="2615910" cy="2588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 høyre 7"/>
          <p:cNvSpPr/>
          <p:nvPr/>
        </p:nvSpPr>
        <p:spPr>
          <a:xfrm>
            <a:off x="9594057" y="1066882"/>
            <a:ext cx="2422379" cy="2768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741566" y="2168320"/>
            <a:ext cx="24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Første fase 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12" name="Pil høyre 11"/>
          <p:cNvSpPr/>
          <p:nvPr/>
        </p:nvSpPr>
        <p:spPr>
          <a:xfrm>
            <a:off x="3593955" y="921769"/>
            <a:ext cx="2844513" cy="2768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 smtClean="0"/>
              <a:t>Screening</a:t>
            </a:r>
            <a:endParaRPr lang="nb-NO" sz="3200" dirty="0"/>
          </a:p>
        </p:txBody>
      </p:sp>
      <p:sp>
        <p:nvSpPr>
          <p:cNvPr id="13" name="Pil høyre 12"/>
          <p:cNvSpPr/>
          <p:nvPr/>
        </p:nvSpPr>
        <p:spPr>
          <a:xfrm>
            <a:off x="6639142" y="1101436"/>
            <a:ext cx="2754241" cy="2588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6639143" y="2075298"/>
            <a:ext cx="213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Henvisning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632373" y="1922098"/>
            <a:ext cx="234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Henvisning - mottak</a:t>
            </a:r>
            <a:endParaRPr lang="nb-NO" sz="3200" dirty="0">
              <a:solidFill>
                <a:schemeClr val="bg1"/>
              </a:solidFill>
            </a:endParaRP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56" y="3859297"/>
            <a:ext cx="3487537" cy="2323673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27" y="3859297"/>
            <a:ext cx="3491346" cy="229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/>
        </p:nvSpPr>
        <p:spPr>
          <a:xfrm>
            <a:off x="741566" y="2168320"/>
            <a:ext cx="24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Første fase 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12" name="Pil høyre 11"/>
          <p:cNvSpPr/>
          <p:nvPr/>
        </p:nvSpPr>
        <p:spPr>
          <a:xfrm>
            <a:off x="2566480" y="753877"/>
            <a:ext cx="1819672" cy="232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smtClean="0"/>
              <a:t>Andre besøk</a:t>
            </a:r>
            <a:endParaRPr lang="nb-NO" sz="3200" b="1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6639143" y="2075298"/>
            <a:ext cx="213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Henvisning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9670690" y="2075298"/>
            <a:ext cx="2345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Henvisning - mottak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14" name="Pil høyre 13"/>
          <p:cNvSpPr/>
          <p:nvPr/>
        </p:nvSpPr>
        <p:spPr>
          <a:xfrm>
            <a:off x="291466" y="949422"/>
            <a:ext cx="2135418" cy="208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smtClean="0"/>
              <a:t>Første besøk</a:t>
            </a:r>
            <a:endParaRPr lang="nb-NO" sz="3200" b="1" dirty="0"/>
          </a:p>
        </p:txBody>
      </p:sp>
      <p:sp>
        <p:nvSpPr>
          <p:cNvPr id="19" name="Pil høyre 18"/>
          <p:cNvSpPr/>
          <p:nvPr/>
        </p:nvSpPr>
        <p:spPr>
          <a:xfrm>
            <a:off x="4525748" y="753877"/>
            <a:ext cx="2368784" cy="221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b="1" dirty="0" smtClean="0"/>
              <a:t>Klinisk beslutning</a:t>
            </a:r>
            <a:endParaRPr lang="nb-NO" sz="2800" b="1" dirty="0"/>
          </a:p>
        </p:txBody>
      </p:sp>
      <p:sp>
        <p:nvSpPr>
          <p:cNvPr id="20" name="Pil høyre 19"/>
          <p:cNvSpPr/>
          <p:nvPr/>
        </p:nvSpPr>
        <p:spPr>
          <a:xfrm>
            <a:off x="7048965" y="825532"/>
            <a:ext cx="2384664" cy="218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/>
              <a:t>Andre fase - behandling</a:t>
            </a:r>
            <a:endParaRPr lang="nb-NO" sz="2400" b="1" dirty="0"/>
          </a:p>
        </p:txBody>
      </p:sp>
      <p:sp>
        <p:nvSpPr>
          <p:cNvPr id="21" name="Pil høyre 20"/>
          <p:cNvSpPr/>
          <p:nvPr/>
        </p:nvSpPr>
        <p:spPr>
          <a:xfrm>
            <a:off x="9548273" y="829617"/>
            <a:ext cx="2297700" cy="2325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smtClean="0"/>
              <a:t>Kontroll</a:t>
            </a:r>
            <a:endParaRPr lang="nb-NO" sz="32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38" y="3437975"/>
            <a:ext cx="4905204" cy="275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Utfordringer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3215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Personer i aktiv rus, spesielt de som ikke har ruskonsulent</a:t>
            </a:r>
          </a:p>
          <a:p>
            <a:r>
              <a:rPr lang="nb-NO" dirty="0"/>
              <a:t>Nettverket rundt mennesker i aktiv rus</a:t>
            </a:r>
          </a:p>
          <a:p>
            <a:r>
              <a:rPr lang="nb-NO" dirty="0"/>
              <a:t>Unge rusmisbrukere er «usynlige»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-&gt; Mindre blodprøver. På deres arena.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40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31" y="1475509"/>
            <a:ext cx="2388767" cy="369396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6761017" y="2599218"/>
            <a:ext cx="1572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800" dirty="0" smtClean="0"/>
              <a:t>?</a:t>
            </a:r>
            <a:endParaRPr lang="nb-NO" sz="8800" dirty="0"/>
          </a:p>
        </p:txBody>
      </p:sp>
    </p:spTree>
    <p:extLst>
      <p:ext uri="{BB962C8B-B14F-4D97-AF65-F5344CB8AC3E}">
        <p14:creationId xmlns:p14="http://schemas.microsoft.com/office/powerpoint/2010/main" val="329315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: Eliminering av Hepatitt 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62578"/>
            <a:ext cx="10515600" cy="4351338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/>
              <a:t>Nasjonal strategi mot hepatitter </a:t>
            </a:r>
            <a:r>
              <a:rPr lang="nb-NO" dirty="0" smtClean="0"/>
              <a:t>2018-2023</a:t>
            </a:r>
          </a:p>
          <a:p>
            <a:r>
              <a:rPr lang="nb-NO" dirty="0" err="1" smtClean="0"/>
              <a:t>Eleminering</a:t>
            </a:r>
            <a:r>
              <a:rPr lang="nb-NO" dirty="0" smtClean="0"/>
              <a:t> av hepatitt C, men også forebygge blodsmitte generelt . </a:t>
            </a:r>
            <a:endParaRPr lang="nb-NO" dirty="0"/>
          </a:p>
          <a:p>
            <a:r>
              <a:rPr lang="nb-NO" dirty="0" smtClean="0"/>
              <a:t>Helsedirektoratet plan tar sikte på å redusere forekomsten av  hepatitt C med 90 prosent.</a:t>
            </a:r>
          </a:p>
          <a:p>
            <a:r>
              <a:rPr lang="nb-NO" dirty="0" smtClean="0"/>
              <a:t>Planen skal hjelpe kommunene og helseforetakene til å gjennomføre sørge-for-ansvaret får å forebygge smitte, diagnostisere  og behandle alle med hepatitt 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38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nb-NO" dirty="0"/>
              <a:t>Hepatitt 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457" y="1822450"/>
            <a:ext cx="11263086" cy="4351338"/>
          </a:xfrm>
        </p:spPr>
        <p:txBody>
          <a:bodyPr>
            <a:normAutofit/>
          </a:bodyPr>
          <a:lstStyle/>
          <a:p>
            <a:r>
              <a:rPr lang="nb-NO" dirty="0"/>
              <a:t>En betennelse i leveren forårsaket av en infeksjon med Hepatittviruset </a:t>
            </a:r>
            <a:r>
              <a:rPr lang="nb-NO" dirty="0" smtClean="0"/>
              <a:t>HCV</a:t>
            </a:r>
          </a:p>
          <a:p>
            <a:endParaRPr lang="nb-NO" dirty="0"/>
          </a:p>
          <a:p>
            <a:r>
              <a:rPr lang="nb-NO" dirty="0"/>
              <a:t>En viktig årsak til kronisk leversykdom </a:t>
            </a:r>
            <a:endParaRPr lang="nb-NO" dirty="0" smtClean="0"/>
          </a:p>
          <a:p>
            <a:endParaRPr lang="nb-NO" dirty="0"/>
          </a:p>
          <a:p>
            <a:r>
              <a:rPr lang="nb-NO" dirty="0"/>
              <a:t>80% av smitteoverføringen skjedd gjennom injiserende </a:t>
            </a:r>
            <a:r>
              <a:rPr lang="nb-NO" dirty="0" smtClean="0"/>
              <a:t>rusmiddelbruk</a:t>
            </a:r>
          </a:p>
          <a:p>
            <a:endParaRPr lang="nb-NO" dirty="0"/>
          </a:p>
          <a:p>
            <a:r>
              <a:rPr lang="nb-NO" dirty="0"/>
              <a:t>smittevei er uavklart hos 15-20%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78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498BA-6E61-4819-B65D-A213A174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55"/>
            <a:ext cx="10515600" cy="1226126"/>
          </a:xfrm>
        </p:spPr>
        <p:txBody>
          <a:bodyPr>
            <a:normAutofit fontScale="90000"/>
          </a:bodyPr>
          <a:lstStyle/>
          <a:p>
            <a:r>
              <a:rPr lang="nb-NO" dirty="0"/>
              <a:t>Hvilke personer bør undersøkes?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3FD003-F33C-469A-B7BF-4C8EAE099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181"/>
            <a:ext cx="10515600" cy="4098781"/>
          </a:xfrm>
        </p:spPr>
        <p:txBody>
          <a:bodyPr/>
          <a:lstStyle/>
          <a:p>
            <a:r>
              <a:rPr lang="nb-NO" dirty="0"/>
              <a:t>Typiske </a:t>
            </a:r>
            <a:r>
              <a:rPr lang="nb-NO" dirty="0" smtClean="0"/>
              <a:t>risikogrupper</a:t>
            </a:r>
          </a:p>
          <a:p>
            <a:r>
              <a:rPr lang="nb-NO" dirty="0" smtClean="0"/>
              <a:t>Pasienter </a:t>
            </a:r>
            <a:r>
              <a:rPr lang="nb-NO" dirty="0"/>
              <a:t>med forhøyet </a:t>
            </a:r>
            <a:r>
              <a:rPr lang="nb-NO" dirty="0" smtClean="0"/>
              <a:t>ALAT</a:t>
            </a:r>
          </a:p>
          <a:p>
            <a:r>
              <a:rPr lang="nb-NO" dirty="0" smtClean="0"/>
              <a:t>Personer som har sniffet kokain</a:t>
            </a:r>
          </a:p>
          <a:p>
            <a:r>
              <a:rPr lang="nb-NO" dirty="0" smtClean="0"/>
              <a:t>HIV positive</a:t>
            </a:r>
          </a:p>
          <a:p>
            <a:r>
              <a:rPr lang="nb-NO" dirty="0" smtClean="0"/>
              <a:t>Personer som har vært i fengselet.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09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å behandle alle med hepatitt 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Viktig med informasjon</a:t>
            </a:r>
            <a:r>
              <a:rPr lang="nb-NO" dirty="0" smtClean="0"/>
              <a:t>!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Mange myter rundt behandlingen, ikke alle er klar over at behandlingen nå har blitt mye enklere: </a:t>
            </a:r>
          </a:p>
          <a:p>
            <a:pPr lvl="1"/>
            <a:r>
              <a:rPr lang="nb-NO" dirty="0"/>
              <a:t>1 tablett daglig i 12 uker</a:t>
            </a:r>
          </a:p>
          <a:p>
            <a:pPr lvl="1"/>
            <a:r>
              <a:rPr lang="nb-NO" dirty="0"/>
              <a:t>Lite bivirkninger</a:t>
            </a:r>
          </a:p>
          <a:p>
            <a:pPr lvl="1"/>
            <a:r>
              <a:rPr lang="nb-NO" dirty="0"/>
              <a:t>Over 95 % kurert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607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behandle hepatitt C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Unngå </a:t>
            </a:r>
            <a:r>
              <a:rPr lang="nb-NO" dirty="0" smtClean="0"/>
              <a:t>leverskade/skrumplever</a:t>
            </a:r>
          </a:p>
          <a:p>
            <a:endParaRPr lang="nb-NO" dirty="0"/>
          </a:p>
          <a:p>
            <a:r>
              <a:rPr lang="nb-NO" dirty="0"/>
              <a:t>Unngå </a:t>
            </a:r>
            <a:r>
              <a:rPr lang="nb-NO" dirty="0" smtClean="0"/>
              <a:t>leverkreft</a:t>
            </a:r>
          </a:p>
          <a:p>
            <a:endParaRPr lang="nb-NO" dirty="0"/>
          </a:p>
          <a:p>
            <a:r>
              <a:rPr lang="nb-NO" dirty="0"/>
              <a:t>Unngå å smitte andre</a:t>
            </a:r>
          </a:p>
          <a:p>
            <a:endParaRPr lang="nb-NO" dirty="0"/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67" y="2389910"/>
            <a:ext cx="3422506" cy="31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612A2F-7FBC-4BE1-8A55-820945D6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Naturlig </a:t>
            </a:r>
            <a:r>
              <a:rPr lang="nb-NO" dirty="0" smtClean="0">
                <a:solidFill>
                  <a:prstClr val="black"/>
                </a:solidFill>
              </a:rPr>
              <a:t>forløp Hepatitt C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71AEE5-5515-4D2D-8F76-8EE0BF77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nb-NO" dirty="0" smtClean="0">
                <a:solidFill>
                  <a:prstClr val="black"/>
                </a:solidFill>
              </a:rPr>
              <a:t>Ulik grad av fibroseutvikling i lever hos pasienter med kronisk infeksjon, kan over tid føre til cirrhose.</a:t>
            </a:r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r>
              <a:rPr lang="nb-NO" dirty="0">
                <a:solidFill>
                  <a:prstClr val="black"/>
                </a:solidFill>
              </a:rPr>
              <a:t>Fibrose - </a:t>
            </a:r>
            <a:r>
              <a:rPr lang="nb-NO" dirty="0" err="1">
                <a:solidFill>
                  <a:prstClr val="black"/>
                </a:solidFill>
              </a:rPr>
              <a:t>Chirrose</a:t>
            </a:r>
            <a:r>
              <a:rPr lang="nb-NO" dirty="0">
                <a:solidFill>
                  <a:prstClr val="black"/>
                </a:solidFill>
              </a:rPr>
              <a:t> - Leverkreft  </a:t>
            </a:r>
          </a:p>
          <a:p>
            <a:endParaRPr lang="nb-NO" dirty="0">
              <a:solidFill>
                <a:prstClr val="black"/>
              </a:solidFill>
            </a:endParaRPr>
          </a:p>
          <a:p>
            <a:r>
              <a:rPr lang="nb-NO" dirty="0">
                <a:solidFill>
                  <a:prstClr val="black"/>
                </a:solidFill>
              </a:rPr>
              <a:t>Etter 20-25 år kan komplikasjonene ende med leverkreft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72" y="5021550"/>
            <a:ext cx="2905125" cy="17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0092"/>
          </a:xfrm>
        </p:spPr>
        <p:txBody>
          <a:bodyPr/>
          <a:lstStyle/>
          <a:p>
            <a:r>
              <a:rPr lang="nb-NO" dirty="0"/>
              <a:t>Helseforetakenes ansvar og oppgaver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38200" y="2265217"/>
            <a:ext cx="10515600" cy="3911745"/>
          </a:xfrm>
        </p:spPr>
        <p:txBody>
          <a:bodyPr/>
          <a:lstStyle/>
          <a:p>
            <a:r>
              <a:rPr lang="nb-NO" dirty="0" smtClean="0"/>
              <a:t>Tilby tester og behandling, særlig der det er økt risiko for </a:t>
            </a:r>
            <a:r>
              <a:rPr lang="nb-NO" dirty="0" err="1" smtClean="0"/>
              <a:t>Hep</a:t>
            </a:r>
            <a:r>
              <a:rPr lang="nb-NO" dirty="0" smtClean="0"/>
              <a:t> C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- distriktspsykiatrien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- fengslene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- rusbehandling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9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FAF086-BC4D-42AC-99DB-DA2F47FF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438"/>
            <a:ext cx="10515600" cy="1325563"/>
          </a:xfrm>
        </p:spPr>
        <p:txBody>
          <a:bodyPr/>
          <a:lstStyle/>
          <a:p>
            <a:r>
              <a:rPr lang="nb-NO" dirty="0"/>
              <a:t>Infeksjonspoliklinikken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A3D189-8888-4F1E-B5BF-A2DAD32B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Samarbeid mellom ulike kommunale og private </a:t>
            </a:r>
            <a:r>
              <a:rPr lang="nb-NO" dirty="0" smtClean="0"/>
              <a:t>aktører og, </a:t>
            </a:r>
            <a:r>
              <a:rPr lang="nb-NO" dirty="0"/>
              <a:t>fengsler</a:t>
            </a:r>
          </a:p>
          <a:p>
            <a:endParaRPr lang="nb-NO" dirty="0"/>
          </a:p>
          <a:p>
            <a:r>
              <a:rPr lang="nb-NO" dirty="0"/>
              <a:t>Poliklinikk på Bymisjonen </a:t>
            </a:r>
          </a:p>
          <a:p>
            <a:endParaRPr lang="nb-NO" dirty="0"/>
          </a:p>
          <a:p>
            <a:r>
              <a:rPr lang="nb-NO" dirty="0"/>
              <a:t>Oppsøkende </a:t>
            </a:r>
            <a:r>
              <a:rPr lang="nb-NO" dirty="0" smtClean="0"/>
              <a:t>virksomhet</a:t>
            </a:r>
          </a:p>
          <a:p>
            <a:endParaRPr lang="nb-NO" dirty="0"/>
          </a:p>
          <a:p>
            <a:r>
              <a:rPr lang="nb-NO" dirty="0" smtClean="0"/>
              <a:t>Samarbeidsavtale med feltpleien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58" y="3020470"/>
            <a:ext cx="1511990" cy="19534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14" y="2795516"/>
            <a:ext cx="1890293" cy="228643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055" y="2968154"/>
            <a:ext cx="1783998" cy="223891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04" y="5250313"/>
            <a:ext cx="37719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877</Words>
  <Application>Microsoft Office PowerPoint</Application>
  <PresentationFormat>Widescreen</PresentationFormat>
  <Paragraphs>134</Paragraphs>
  <Slides>14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Hepatitt C</vt:lpstr>
      <vt:lpstr>Mål : Eliminering av Hepatitt C</vt:lpstr>
      <vt:lpstr>Hepatitt C</vt:lpstr>
      <vt:lpstr>Hvilke personer bør undersøkes? </vt:lpstr>
      <vt:lpstr>Mål å behandle alle med hepatitt C</vt:lpstr>
      <vt:lpstr>Hvorfor behandle hepatitt C</vt:lpstr>
      <vt:lpstr>Naturlig forløp Hepatitt C</vt:lpstr>
      <vt:lpstr>Helseforetakenes ansvar og oppgaver</vt:lpstr>
      <vt:lpstr>Infeksjonspoliklinikken</vt:lpstr>
      <vt:lpstr>Hepatitt C behandling ved aktivt injeksjonsmisbruk  </vt:lpstr>
      <vt:lpstr>PowerPoint-presentasjon</vt:lpstr>
      <vt:lpstr>PowerPoint-presentasjon</vt:lpstr>
      <vt:lpstr>Utfordringer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Hepatitt C</dc:title>
  <dc:creator>Marte Holmberg</dc:creator>
  <cp:lastModifiedBy>Pia Wangen Flesche</cp:lastModifiedBy>
  <cp:revision>43</cp:revision>
  <dcterms:created xsi:type="dcterms:W3CDTF">2019-05-21T07:06:47Z</dcterms:created>
  <dcterms:modified xsi:type="dcterms:W3CDTF">2020-03-03T14:09:25Z</dcterms:modified>
</cp:coreProperties>
</file>