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24"/>
  </p:notesMasterIdLst>
  <p:handoutMasterIdLst>
    <p:handoutMasterId r:id="rId25"/>
  </p:handoutMasterIdLst>
  <p:sldIdLst>
    <p:sldId id="256" r:id="rId3"/>
    <p:sldId id="269" r:id="rId4"/>
    <p:sldId id="289" r:id="rId5"/>
    <p:sldId id="287" r:id="rId6"/>
    <p:sldId id="286" r:id="rId7"/>
    <p:sldId id="283" r:id="rId8"/>
    <p:sldId id="284" r:id="rId9"/>
    <p:sldId id="282" r:id="rId10"/>
    <p:sldId id="285" r:id="rId11"/>
    <p:sldId id="266" r:id="rId12"/>
    <p:sldId id="272" r:id="rId13"/>
    <p:sldId id="292" r:id="rId14"/>
    <p:sldId id="293" r:id="rId15"/>
    <p:sldId id="294" r:id="rId16"/>
    <p:sldId id="281" r:id="rId17"/>
    <p:sldId id="279" r:id="rId18"/>
    <p:sldId id="275" r:id="rId19"/>
    <p:sldId id="278" r:id="rId20"/>
    <p:sldId id="280" r:id="rId21"/>
    <p:sldId id="295" r:id="rId22"/>
    <p:sldId id="296" r:id="rId23"/>
  </p:sldIdLst>
  <p:sldSz cx="12192000" cy="6858000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13" autoAdjust="0"/>
    <p:restoredTop sz="94694" autoAdjust="0"/>
  </p:normalViewPr>
  <p:slideViewPr>
    <p:cSldViewPr snapToGrid="0" snapToObjects="1">
      <p:cViewPr varScale="1">
        <p:scale>
          <a:sx n="101" d="100"/>
          <a:sy n="101" d="100"/>
        </p:scale>
        <p:origin x="312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3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-3792" y="-120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41E30-A16E-4560-B1C6-F79E4743F34E}" type="datetimeFigureOut">
              <a:rPr lang="nb-NO" smtClean="0"/>
              <a:t>03.03.2020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4CF45-B7EB-404E-8188-97136152AC2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1216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0C3C9-FC5B-4C8E-A138-5863FFED1A2E}" type="datetimeFigureOut">
              <a:rPr lang="nb-NO" smtClean="0"/>
              <a:t>03.03.2020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76856-E92F-4CFE-A0B9-AB59A4ADE4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715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76856-E92F-4CFE-A0B9-AB59A4ADE4B0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98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27CC0A5-E966-054F-88FA-377D0F5DC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91" b="15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B6725D3-C127-0E4B-86AD-007E9D8D2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460" y="2652174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12A1F3B-61D4-284B-9A3E-97DDDE2F1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460" y="5176299"/>
            <a:ext cx="9144000" cy="7855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57354B8-CF23-3F48-95ED-9ADFDAA7B4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88940" y="46505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C11CC3E-5F0D-9249-9610-4831848E53BF}" type="datetimeFigureOut">
              <a:rPr lang="nb-NO" smtClean="0"/>
              <a:pPr/>
              <a:t>03.03.2020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57D723C-B2C3-374A-8447-FBEF772E75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860" y="364385"/>
            <a:ext cx="2072021" cy="1063515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AF2349FD-986A-1A46-9701-1925692E27C7}"/>
              </a:ext>
            </a:extLst>
          </p:cNvPr>
          <p:cNvSpPr txBox="1"/>
          <p:nvPr userDrawn="1"/>
        </p:nvSpPr>
        <p:spPr>
          <a:xfrm>
            <a:off x="12604830" y="4919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267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6725D3-C127-0E4B-86AD-007E9D8D2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460" y="830180"/>
            <a:ext cx="9144000" cy="920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54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57D723C-B2C3-374A-8447-FBEF772E7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8943" y="6022657"/>
            <a:ext cx="1250548" cy="641874"/>
          </a:xfrm>
          <a:prstGeom prst="rect">
            <a:avLst/>
          </a:prstGeom>
        </p:spPr>
      </p:pic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B084C8ED-7C92-7448-A195-C40786505D51}"/>
              </a:ext>
            </a:extLst>
          </p:cNvPr>
          <p:cNvCxnSpPr>
            <a:cxnSpLocks/>
          </p:cNvCxnSpPr>
          <p:nvPr userDrawn="1"/>
        </p:nvCxnSpPr>
        <p:spPr>
          <a:xfrm flipH="1">
            <a:off x="453224" y="6448602"/>
            <a:ext cx="99755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Undertittel 2">
            <a:extLst>
              <a:ext uri="{FF2B5EF4-FFF2-40B4-BE49-F238E27FC236}">
                <a16:creationId xmlns:a16="http://schemas.microsoft.com/office/drawing/2014/main" id="{273F3E22-D0D3-964E-B16F-8E6FCD266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460" y="1678832"/>
            <a:ext cx="9144000" cy="7518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7" name="Plassholder for bilde 2">
            <a:extLst>
              <a:ext uri="{FF2B5EF4-FFF2-40B4-BE49-F238E27FC236}">
                <a16:creationId xmlns:a16="http://schemas.microsoft.com/office/drawing/2014/main" id="{D0C7575C-B301-1F40-9A41-FE758478CAA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21392" y="2506422"/>
            <a:ext cx="5506649" cy="33619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23" name="Plassholder for tekst 3">
            <a:extLst>
              <a:ext uri="{FF2B5EF4-FFF2-40B4-BE49-F238E27FC236}">
                <a16:creationId xmlns:a16="http://schemas.microsoft.com/office/drawing/2014/main" id="{359DF302-6072-634B-A333-0CC5A5200B4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871" y="2506422"/>
            <a:ext cx="5428861" cy="3361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2357249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e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ssholder for bilde 2">
            <a:extLst>
              <a:ext uri="{FF2B5EF4-FFF2-40B4-BE49-F238E27FC236}">
                <a16:creationId xmlns:a16="http://schemas.microsoft.com/office/drawing/2014/main" id="{00878D44-CE14-FD49-A795-EE4BA4ED1ED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for å legge inn bilde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79CFDD5-C219-EA42-97A0-D342840DAD2D}"/>
              </a:ext>
            </a:extLst>
          </p:cNvPr>
          <p:cNvSpPr/>
          <p:nvPr userDrawn="1"/>
        </p:nvSpPr>
        <p:spPr>
          <a:xfrm>
            <a:off x="914400" y="4027990"/>
            <a:ext cx="1956121" cy="1956121"/>
          </a:xfrm>
          <a:prstGeom prst="ellipse">
            <a:avLst/>
          </a:prstGeom>
          <a:solidFill>
            <a:srgbClr val="F1B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7" name="Undertittel 2">
            <a:extLst>
              <a:ext uri="{FF2B5EF4-FFF2-40B4-BE49-F238E27FC236}">
                <a16:creationId xmlns:a16="http://schemas.microsoft.com/office/drawing/2014/main" id="{C7712A2C-4FBB-4346-84B7-C5B8E4FA0FF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053296" y="4342922"/>
            <a:ext cx="1643605" cy="13807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0D1A40D-C861-2E48-9CA0-06F67720D4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12" t="924" r="27851" b="75484"/>
          <a:stretch/>
        </p:blipFill>
        <p:spPr>
          <a:xfrm>
            <a:off x="0" y="-1"/>
            <a:ext cx="4152737" cy="196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01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e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3A7D087F-3FD4-AD40-A079-1633D73CBFD0}"/>
              </a:ext>
            </a:extLst>
          </p:cNvPr>
          <p:cNvSpPr txBox="1">
            <a:spLocks/>
          </p:cNvSpPr>
          <p:nvPr userDrawn="1"/>
        </p:nvSpPr>
        <p:spPr>
          <a:xfrm>
            <a:off x="722460" y="4936054"/>
            <a:ext cx="2229084" cy="10917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200" dirty="0">
                <a:solidFill>
                  <a:prstClr val="black"/>
                </a:solidFill>
              </a:rPr>
              <a:t>Gul sirkel brukes med </a:t>
            </a:r>
            <a:r>
              <a:rPr lang="nb-NO" sz="1200">
                <a:solidFill>
                  <a:prstClr val="black"/>
                </a:solidFill>
              </a:rPr>
              <a:t>hvit tekst</a:t>
            </a:r>
            <a:endParaRPr lang="nb-NO" sz="1200" dirty="0">
              <a:solidFill>
                <a:prstClr val="black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B540957-1A30-6247-AADA-100EBD942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12" t="924" r="48341" b="75484"/>
          <a:stretch/>
        </p:blipFill>
        <p:spPr>
          <a:xfrm>
            <a:off x="1" y="-1"/>
            <a:ext cx="2951544" cy="1963973"/>
          </a:xfrm>
          <a:prstGeom prst="rect">
            <a:avLst/>
          </a:prstGeom>
          <a:solidFill>
            <a:srgbClr val="F1BE48"/>
          </a:solidFill>
        </p:spPr>
      </p:pic>
      <p:sp>
        <p:nvSpPr>
          <p:cNvPr id="12" name="Undertittel 2">
            <a:extLst>
              <a:ext uri="{FF2B5EF4-FFF2-40B4-BE49-F238E27FC236}">
                <a16:creationId xmlns:a16="http://schemas.microsoft.com/office/drawing/2014/main" id="{CA1BD268-5169-604D-98D3-7D851A0C9012}"/>
              </a:ext>
            </a:extLst>
          </p:cNvPr>
          <p:cNvSpPr txBox="1">
            <a:spLocks/>
          </p:cNvSpPr>
          <p:nvPr userDrawn="1"/>
        </p:nvSpPr>
        <p:spPr>
          <a:xfrm>
            <a:off x="650596" y="2113894"/>
            <a:ext cx="2300947" cy="10917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200" dirty="0">
                <a:solidFill>
                  <a:prstClr val="black"/>
                </a:solidFill>
              </a:rPr>
              <a:t>Logo til </a:t>
            </a:r>
            <a:r>
              <a:rPr lang="nb-NO" sz="1200" dirty="0" err="1">
                <a:solidFill>
                  <a:prstClr val="black"/>
                </a:solidFill>
              </a:rPr>
              <a:t>bildeslide</a:t>
            </a:r>
            <a:r>
              <a:rPr lang="nb-NO" sz="1200" dirty="0">
                <a:solidFill>
                  <a:prstClr val="black"/>
                </a:solidFill>
              </a:rPr>
              <a:t> – Kopier med og legges oppå bildet</a:t>
            </a:r>
          </a:p>
        </p:txBody>
      </p:sp>
    </p:spTree>
    <p:extLst>
      <p:ext uri="{BB962C8B-B14F-4D97-AF65-F5344CB8AC3E}">
        <p14:creationId xmlns:p14="http://schemas.microsoft.com/office/powerpoint/2010/main" val="318124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Innledende slide med 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364F6DE3-23CA-824A-B27E-78A259B543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229761"/>
            <a:ext cx="12192000" cy="163816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B6725D3-C127-0E4B-86AD-007E9D8D2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460" y="2045180"/>
            <a:ext cx="9144000" cy="920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54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12A1F3B-61D4-284B-9A3E-97DDDE2F1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460" y="3021496"/>
            <a:ext cx="9144000" cy="22344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57354B8-CF23-3F48-95ED-9ADFDAA7B4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88940" y="46505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C11CC3E-5F0D-9249-9610-4831848E53BF}" type="datetimeFigureOut">
              <a:rPr lang="nb-NO" smtClean="0"/>
              <a:pPr/>
              <a:t>03.03.2020</a:t>
            </a:fld>
            <a:endParaRPr lang="nb-NO"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B863BFA8-774F-5540-BA24-7F5C4FE5EB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860" y="364385"/>
            <a:ext cx="2072021" cy="10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6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og element(bilde/grafikk et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6725D3-C127-0E4B-86AD-007E9D8D2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460" y="830180"/>
            <a:ext cx="9144000" cy="920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54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12A1F3B-61D4-284B-9A3E-97DDDE2F1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460" y="1678832"/>
            <a:ext cx="9144000" cy="7518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57D723C-B2C3-374A-8447-FBEF772E7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8943" y="6022657"/>
            <a:ext cx="1250548" cy="641874"/>
          </a:xfrm>
          <a:prstGeom prst="rect">
            <a:avLst/>
          </a:prstGeom>
        </p:spPr>
      </p:pic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B084C8ED-7C92-7448-A195-C40786505D51}"/>
              </a:ext>
            </a:extLst>
          </p:cNvPr>
          <p:cNvCxnSpPr>
            <a:cxnSpLocks/>
          </p:cNvCxnSpPr>
          <p:nvPr userDrawn="1"/>
        </p:nvCxnSpPr>
        <p:spPr>
          <a:xfrm flipH="1">
            <a:off x="453224" y="6448602"/>
            <a:ext cx="99755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000B9228-DE76-144A-B3BF-89150E6B0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4048" y="2505075"/>
            <a:ext cx="5157787" cy="3363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5" name="Plassholder for innhold 3">
            <a:extLst>
              <a:ext uri="{FF2B5EF4-FFF2-40B4-BE49-F238E27FC236}">
                <a16:creationId xmlns:a16="http://schemas.microsoft.com/office/drawing/2014/main" id="{35BB815B-5CC4-6D48-A1DD-9B167AFFEDB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96316" y="2505075"/>
            <a:ext cx="5157787" cy="3363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339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6725D3-C127-0E4B-86AD-007E9D8D2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460" y="830180"/>
            <a:ext cx="9144000" cy="920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54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57D723C-B2C3-374A-8447-FBEF772E7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8943" y="6022657"/>
            <a:ext cx="1250548" cy="641874"/>
          </a:xfrm>
          <a:prstGeom prst="rect">
            <a:avLst/>
          </a:prstGeom>
        </p:spPr>
      </p:pic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B084C8ED-7C92-7448-A195-C40786505D51}"/>
              </a:ext>
            </a:extLst>
          </p:cNvPr>
          <p:cNvCxnSpPr>
            <a:cxnSpLocks/>
          </p:cNvCxnSpPr>
          <p:nvPr userDrawn="1"/>
        </p:nvCxnSpPr>
        <p:spPr>
          <a:xfrm flipH="1">
            <a:off x="453224" y="6448602"/>
            <a:ext cx="99755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Undertittel 2">
            <a:extLst>
              <a:ext uri="{FF2B5EF4-FFF2-40B4-BE49-F238E27FC236}">
                <a16:creationId xmlns:a16="http://schemas.microsoft.com/office/drawing/2014/main" id="{273F3E22-D0D3-964E-B16F-8E6FCD266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460" y="1678832"/>
            <a:ext cx="9144000" cy="7518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7" name="Plassholder for bilde 2">
            <a:extLst>
              <a:ext uri="{FF2B5EF4-FFF2-40B4-BE49-F238E27FC236}">
                <a16:creationId xmlns:a16="http://schemas.microsoft.com/office/drawing/2014/main" id="{D0C7575C-B301-1F40-9A41-FE758478CAA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21392" y="2506422"/>
            <a:ext cx="5506649" cy="33619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23" name="Plassholder for tekst 3">
            <a:extLst>
              <a:ext uri="{FF2B5EF4-FFF2-40B4-BE49-F238E27FC236}">
                <a16:creationId xmlns:a16="http://schemas.microsoft.com/office/drawing/2014/main" id="{359DF302-6072-634B-A333-0CC5A5200B4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871" y="2506422"/>
            <a:ext cx="5428861" cy="3361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150031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e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ssholder for bilde 2">
            <a:extLst>
              <a:ext uri="{FF2B5EF4-FFF2-40B4-BE49-F238E27FC236}">
                <a16:creationId xmlns:a16="http://schemas.microsoft.com/office/drawing/2014/main" id="{00878D44-CE14-FD49-A795-EE4BA4ED1ED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for å legge inn bilde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79CFDD5-C219-EA42-97A0-D342840DAD2D}"/>
              </a:ext>
            </a:extLst>
          </p:cNvPr>
          <p:cNvSpPr/>
          <p:nvPr userDrawn="1"/>
        </p:nvSpPr>
        <p:spPr>
          <a:xfrm>
            <a:off x="914400" y="4027990"/>
            <a:ext cx="1956121" cy="1956121"/>
          </a:xfrm>
          <a:prstGeom prst="ellipse">
            <a:avLst/>
          </a:prstGeom>
          <a:solidFill>
            <a:srgbClr val="F1B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Undertittel 2">
            <a:extLst>
              <a:ext uri="{FF2B5EF4-FFF2-40B4-BE49-F238E27FC236}">
                <a16:creationId xmlns:a16="http://schemas.microsoft.com/office/drawing/2014/main" id="{C7712A2C-4FBB-4346-84B7-C5B8E4FA0FF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053296" y="4342922"/>
            <a:ext cx="1643605" cy="13807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0D1A40D-C861-2E48-9CA0-06F67720D4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12" t="924" r="27851" b="75484"/>
          <a:stretch/>
        </p:blipFill>
        <p:spPr>
          <a:xfrm>
            <a:off x="0" y="-1"/>
            <a:ext cx="4152737" cy="196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45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e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3A7D087F-3FD4-AD40-A079-1633D73CBFD0}"/>
              </a:ext>
            </a:extLst>
          </p:cNvPr>
          <p:cNvSpPr txBox="1">
            <a:spLocks/>
          </p:cNvSpPr>
          <p:nvPr userDrawn="1"/>
        </p:nvSpPr>
        <p:spPr>
          <a:xfrm>
            <a:off x="722460" y="4936054"/>
            <a:ext cx="2229084" cy="10917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200" dirty="0"/>
              <a:t>Gul sirkel brukes med </a:t>
            </a:r>
            <a:r>
              <a:rPr lang="nb-NO" sz="1200"/>
              <a:t>hvit tekst</a:t>
            </a:r>
            <a:endParaRPr lang="nb-NO" sz="1200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B540957-1A30-6247-AADA-100EBD942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12" t="924" r="48341" b="75484"/>
          <a:stretch/>
        </p:blipFill>
        <p:spPr>
          <a:xfrm>
            <a:off x="1" y="-1"/>
            <a:ext cx="2951544" cy="1963973"/>
          </a:xfrm>
          <a:prstGeom prst="rect">
            <a:avLst/>
          </a:prstGeom>
          <a:solidFill>
            <a:srgbClr val="F1BE48"/>
          </a:solidFill>
        </p:spPr>
      </p:pic>
      <p:sp>
        <p:nvSpPr>
          <p:cNvPr id="12" name="Undertittel 2">
            <a:extLst>
              <a:ext uri="{FF2B5EF4-FFF2-40B4-BE49-F238E27FC236}">
                <a16:creationId xmlns:a16="http://schemas.microsoft.com/office/drawing/2014/main" id="{CA1BD268-5169-604D-98D3-7D851A0C9012}"/>
              </a:ext>
            </a:extLst>
          </p:cNvPr>
          <p:cNvSpPr txBox="1">
            <a:spLocks/>
          </p:cNvSpPr>
          <p:nvPr userDrawn="1"/>
        </p:nvSpPr>
        <p:spPr>
          <a:xfrm>
            <a:off x="650596" y="2113894"/>
            <a:ext cx="2300947" cy="10917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200" dirty="0"/>
              <a:t>Logo til </a:t>
            </a:r>
            <a:r>
              <a:rPr lang="nb-NO" sz="1200" dirty="0" err="1"/>
              <a:t>bildeslide</a:t>
            </a:r>
            <a:r>
              <a:rPr lang="nb-NO" sz="1200" dirty="0"/>
              <a:t> – Kopier med og legges oppå bildet</a:t>
            </a:r>
          </a:p>
        </p:txBody>
      </p:sp>
    </p:spTree>
    <p:extLst>
      <p:ext uri="{BB962C8B-B14F-4D97-AF65-F5344CB8AC3E}">
        <p14:creationId xmlns:p14="http://schemas.microsoft.com/office/powerpoint/2010/main" val="3338969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27CC0A5-E966-054F-88FA-377D0F5DC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91" b="15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B6725D3-C127-0E4B-86AD-007E9D8D2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460" y="2652174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12A1F3B-61D4-284B-9A3E-97DDDE2F1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460" y="5176299"/>
            <a:ext cx="9144000" cy="7855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57354B8-CF23-3F48-95ED-9ADFDAA7B4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88940" y="46505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C11CC3E-5F0D-9249-9610-4831848E53BF}" type="datetimeFigureOut">
              <a:rPr lang="nb-NO" smtClean="0">
                <a:solidFill>
                  <a:prstClr val="black"/>
                </a:solidFill>
              </a:rPr>
              <a:pPr/>
              <a:t>03.03.2020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57D723C-B2C3-374A-8447-FBEF772E75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860" y="364385"/>
            <a:ext cx="2072021" cy="1063515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AF2349FD-986A-1A46-9701-1925692E27C7}"/>
              </a:ext>
            </a:extLst>
          </p:cNvPr>
          <p:cNvSpPr txBox="1"/>
          <p:nvPr userDrawn="1"/>
        </p:nvSpPr>
        <p:spPr>
          <a:xfrm>
            <a:off x="12604830" y="4919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>
              <a:solidFill>
                <a:prstClr val="black"/>
              </a:solidFill>
            </a:endParaRPr>
          </a:p>
          <a:p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86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Innledende slide med 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364F6DE3-23CA-824A-B27E-78A259B543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229761"/>
            <a:ext cx="12192000" cy="163816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B6725D3-C127-0E4B-86AD-007E9D8D2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460" y="2045180"/>
            <a:ext cx="9144000" cy="920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54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12A1F3B-61D4-284B-9A3E-97DDDE2F1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460" y="3021496"/>
            <a:ext cx="9144000" cy="22344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57354B8-CF23-3F48-95ED-9ADFDAA7B4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88940" y="46505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C11CC3E-5F0D-9249-9610-4831848E53BF}" type="datetimeFigureOut">
              <a:rPr lang="nb-NO" smtClean="0">
                <a:solidFill>
                  <a:prstClr val="black"/>
                </a:solidFill>
              </a:rPr>
              <a:pPr/>
              <a:t>03.03.2020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B863BFA8-774F-5540-BA24-7F5C4FE5EB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860" y="364385"/>
            <a:ext cx="2072021" cy="10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97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og element(bilde/grafikk et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6725D3-C127-0E4B-86AD-007E9D8D2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460" y="830180"/>
            <a:ext cx="9144000" cy="920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54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12A1F3B-61D4-284B-9A3E-97DDDE2F1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460" y="1678832"/>
            <a:ext cx="9144000" cy="7518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57D723C-B2C3-374A-8447-FBEF772E7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8943" y="6022657"/>
            <a:ext cx="1250548" cy="641874"/>
          </a:xfrm>
          <a:prstGeom prst="rect">
            <a:avLst/>
          </a:prstGeom>
        </p:spPr>
      </p:pic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B084C8ED-7C92-7448-A195-C40786505D51}"/>
              </a:ext>
            </a:extLst>
          </p:cNvPr>
          <p:cNvCxnSpPr>
            <a:cxnSpLocks/>
          </p:cNvCxnSpPr>
          <p:nvPr userDrawn="1"/>
        </p:nvCxnSpPr>
        <p:spPr>
          <a:xfrm flipH="1">
            <a:off x="453224" y="6448602"/>
            <a:ext cx="99755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000B9228-DE76-144A-B3BF-89150E6B0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4048" y="2505075"/>
            <a:ext cx="5157787" cy="3363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5" name="Plassholder for innhold 3">
            <a:extLst>
              <a:ext uri="{FF2B5EF4-FFF2-40B4-BE49-F238E27FC236}">
                <a16:creationId xmlns:a16="http://schemas.microsoft.com/office/drawing/2014/main" id="{35BB815B-5CC4-6D48-A1DD-9B167AFFEDB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96316" y="2505075"/>
            <a:ext cx="5157787" cy="3363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6028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99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15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sedirektoratet.no/faglige-rad/overdose-lokalt-forebyggende-arbeid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106910-2F2A-4F45-8569-3B225D24C7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Feltpleien 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B73A859-587F-7D46-AD02-09F2A8FC3F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Fagdag: På rett spor?</a:t>
            </a:r>
          </a:p>
          <a:p>
            <a:r>
              <a:rPr lang="nb-NO" dirty="0" smtClean="0"/>
              <a:t>26.02.20</a:t>
            </a:r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7129461" y="4437635"/>
            <a:ext cx="4467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>
                <a:solidFill>
                  <a:schemeClr val="bg1"/>
                </a:solidFill>
              </a:rPr>
              <a:t>Nasjonal overdosestrategi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>
                <a:solidFill>
                  <a:schemeClr val="bg1"/>
                </a:solidFill>
              </a:rPr>
              <a:t>Overdoseforebyggende arbeid </a:t>
            </a:r>
            <a:endParaRPr lang="nb-NO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 smtClean="0">
                <a:solidFill>
                  <a:schemeClr val="bg1"/>
                </a:solidFill>
              </a:rPr>
              <a:t>Nalokson</a:t>
            </a:r>
            <a:endParaRPr lang="nb-NO" sz="2400" dirty="0" smtClean="0">
              <a:solidFill>
                <a:schemeClr val="bg1"/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8276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4106FB-7EF2-D547-9E73-43A247572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460" y="611105"/>
            <a:ext cx="9144000" cy="920657"/>
          </a:xfrm>
        </p:spPr>
        <p:txBody>
          <a:bodyPr/>
          <a:lstStyle/>
          <a:p>
            <a:r>
              <a:rPr lang="nb-NO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Feltpleiens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 tilbud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A27053-30DF-8A42-9EC0-AC4F5B565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735" y="706355"/>
            <a:ext cx="10430055" cy="3698169"/>
          </a:xfrm>
        </p:spPr>
        <p:txBody>
          <a:bodyPr/>
          <a:lstStyle/>
          <a:p>
            <a:endParaRPr lang="nb-NO" dirty="0"/>
          </a:p>
          <a:p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Sprøytebytte</a:t>
            </a: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Testing av hepatitt A, B, C og 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HIV</a:t>
            </a:r>
          </a:p>
          <a:p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Vaksinasjon mot hepatitt A og B</a:t>
            </a:r>
          </a:p>
          <a:p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Influensa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vaksine</a:t>
            </a: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Prevensjon</a:t>
            </a: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Sårbehandling</a:t>
            </a: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Samtale og informasjon om helse</a:t>
            </a: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Informasjon om smitte/beskyttelse</a:t>
            </a: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Hjelp til å kontakte rette instans i 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helsevesenet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Tilbudet er gratis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811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84760" y="1452802"/>
            <a:ext cx="7269015" cy="920657"/>
          </a:xfrm>
        </p:spPr>
        <p:txBody>
          <a:bodyPr/>
          <a:lstStyle/>
          <a:p>
            <a:r>
              <a:rPr lang="nb-NO" dirty="0" smtClean="0"/>
              <a:t>Smittevern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22460" y="3021496"/>
            <a:ext cx="9144000" cy="2234462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nb-NO" dirty="0" smtClean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419225"/>
            <a:ext cx="3448050" cy="4597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210" y="2832715"/>
            <a:ext cx="4733330" cy="290768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tjerne med 6 tagger 6"/>
          <p:cNvSpPr/>
          <p:nvPr/>
        </p:nvSpPr>
        <p:spPr>
          <a:xfrm>
            <a:off x="7246489" y="3603264"/>
            <a:ext cx="1095375" cy="1114425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</a:rPr>
              <a:t>12-13</a:t>
            </a:r>
          </a:p>
          <a:p>
            <a:pPr algn="ctr"/>
            <a:r>
              <a:rPr lang="nb-NO" dirty="0" smtClean="0">
                <a:solidFill>
                  <a:schemeClr val="tx1"/>
                </a:solidFill>
              </a:rPr>
              <a:t>Mars</a:t>
            </a:r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7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22459" y="623262"/>
            <a:ext cx="10906615" cy="920657"/>
          </a:xfrm>
        </p:spPr>
        <p:txBody>
          <a:bodyPr>
            <a:normAutofit/>
          </a:bodyPr>
          <a:lstStyle/>
          <a:p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Switch-kampanjen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2"/>
          </p:nvPr>
        </p:nvSpPr>
        <p:spPr>
          <a:xfrm>
            <a:off x="722458" y="1561465"/>
            <a:ext cx="7316642" cy="25533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Du kan redusere skadene ved å bytte fra sprøyte til røyking;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overdosefaren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reduseres kraftig </a:t>
            </a:r>
            <a:endParaRPr lang="nb-NO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færre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infeksjoner </a:t>
            </a:r>
            <a:endParaRPr lang="nb-NO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lettere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å beregne dosen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6" b="32517"/>
          <a:stretch/>
        </p:blipFill>
        <p:spPr bwMode="auto">
          <a:xfrm>
            <a:off x="8248649" y="623262"/>
            <a:ext cx="3571875" cy="2418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19" y="2886074"/>
            <a:ext cx="3284063" cy="3514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722459" y="4119562"/>
            <a:ext cx="55970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risikerer likevel overdose hvis du </a:t>
            </a:r>
          </a:p>
          <a:p>
            <a:r>
              <a:rPr lang="nb-NO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blander heroin med alkohol og tabletter</a:t>
            </a:r>
            <a:r>
              <a:rPr lang="nb-NO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nb-NO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b-NO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blir like avhengig av å røyke heroin </a:t>
            </a:r>
          </a:p>
          <a:p>
            <a:r>
              <a:rPr lang="nb-NO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av å ta det med sprøyte.</a:t>
            </a:r>
          </a:p>
        </p:txBody>
      </p:sp>
    </p:spTree>
    <p:extLst>
      <p:ext uri="{BB962C8B-B14F-4D97-AF65-F5344CB8AC3E}">
        <p14:creationId xmlns:p14="http://schemas.microsoft.com/office/powerpoint/2010/main" val="225450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713060" y="1292705"/>
            <a:ext cx="9144000" cy="920657"/>
          </a:xfrm>
        </p:spPr>
        <p:txBody>
          <a:bodyPr/>
          <a:lstStyle/>
          <a:p>
            <a:r>
              <a:rPr lang="nb-NO" dirty="0" smtClean="0"/>
              <a:t>Sårbehandling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55735" y="2354746"/>
            <a:ext cx="6259365" cy="22344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0ver 500 sårbehandlinger i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Tverrfaglig samarbeid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603" y="1245933"/>
            <a:ext cx="3758819" cy="401002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678238"/>
            <a:ext cx="2762250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09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314949" y="1574225"/>
            <a:ext cx="6248400" cy="799233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Ernæring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505575" y="2695576"/>
            <a:ext cx="3360884" cy="25603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Underernæring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Feilernæring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Matpakker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Veiledning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300" y="2223775"/>
            <a:ext cx="4140000" cy="3105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3478696"/>
            <a:ext cx="2795587" cy="256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Sylinder 4"/>
          <p:cNvSpPr txBox="1"/>
          <p:nvPr/>
        </p:nvSpPr>
        <p:spPr>
          <a:xfrm flipH="1" flipV="1">
            <a:off x="7353299" y="2581275"/>
            <a:ext cx="2352675" cy="258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81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17685" y="1413401"/>
            <a:ext cx="9144000" cy="920657"/>
          </a:xfrm>
        </p:spPr>
        <p:txBody>
          <a:bodyPr>
            <a:normAutofit/>
          </a:bodyPr>
          <a:lstStyle/>
          <a:p>
            <a:r>
              <a:rPr lang="nb-NO" sz="4400" dirty="0" smtClean="0"/>
              <a:t>Andre overdoseforebyggende tiltak:</a:t>
            </a:r>
            <a:endParaRPr lang="nb-NO" sz="44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22460" y="3021496"/>
            <a:ext cx="2620815" cy="27316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Varslingsrutiner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Verdens overdosedag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Førstehjelpskurs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685" y="2070408"/>
            <a:ext cx="2232000" cy="297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2585100"/>
            <a:ext cx="2534400" cy="316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49" y="2988925"/>
            <a:ext cx="2716575" cy="36221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207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713310" y="851426"/>
            <a:ext cx="9144000" cy="920657"/>
          </a:xfrm>
        </p:spPr>
        <p:txBody>
          <a:bodyPr/>
          <a:lstStyle/>
          <a:p>
            <a:r>
              <a:rPr lang="nb-NO" dirty="0" err="1" smtClean="0"/>
              <a:t>Nalokson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22460" y="2154720"/>
            <a:ext cx="6430815" cy="236012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Tre Pilarer: - Switch kampanjen </a:t>
            </a:r>
          </a:p>
          <a:p>
            <a:r>
              <a:rPr lang="nb-NO" dirty="0"/>
              <a:t> </a:t>
            </a:r>
            <a:r>
              <a:rPr lang="nb-NO" dirty="0" smtClean="0"/>
              <a:t>                         - Pasientsikkerhetsprogrammet</a:t>
            </a:r>
          </a:p>
          <a:p>
            <a:r>
              <a:rPr lang="nb-NO" dirty="0"/>
              <a:t> </a:t>
            </a:r>
            <a:r>
              <a:rPr lang="nb-NO" dirty="0" smtClean="0"/>
              <a:t>                         - </a:t>
            </a:r>
            <a:r>
              <a:rPr lang="nb-NO" b="1" dirty="0" err="1" smtClean="0"/>
              <a:t>Naloksonprosjeket</a:t>
            </a:r>
            <a:endParaRPr lang="nb-NO" b="1" dirty="0" smtClean="0"/>
          </a:p>
          <a:p>
            <a:endParaRPr lang="nb-NO" b="1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</a:rPr>
              <a:t>Forskningsprosjekt : Helsedirektoratets </a:t>
            </a:r>
            <a:r>
              <a:rPr lang="nb-NO" dirty="0" err="1">
                <a:solidFill>
                  <a:prstClr val="black"/>
                </a:solidFill>
              </a:rPr>
              <a:t>overdosesestrategi</a:t>
            </a:r>
            <a:r>
              <a:rPr lang="nb-NO" dirty="0">
                <a:solidFill>
                  <a:prstClr val="black"/>
                </a:solidFill>
              </a:rPr>
              <a:t>, </a:t>
            </a:r>
            <a:r>
              <a:rPr lang="nb-NO" dirty="0" err="1">
                <a:solidFill>
                  <a:prstClr val="black"/>
                </a:solidFill>
              </a:rPr>
              <a:t>Naloksonprosjektet</a:t>
            </a:r>
            <a:r>
              <a:rPr lang="nb-NO" dirty="0">
                <a:solidFill>
                  <a:prstClr val="black"/>
                </a:solidFill>
              </a:rPr>
              <a:t> og SERAF.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b="1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791" y="2023256"/>
            <a:ext cx="3179744" cy="341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00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6735" y="1552576"/>
            <a:ext cx="9516915" cy="819149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Hvem brukes </a:t>
            </a:r>
            <a:r>
              <a:rPr lang="nb-NO" dirty="0"/>
              <a:t>N</a:t>
            </a:r>
            <a:r>
              <a:rPr lang="nb-NO" dirty="0" smtClean="0"/>
              <a:t>alokson på? 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63870" y="2469046"/>
            <a:ext cx="9144000" cy="3074504"/>
          </a:xfrm>
        </p:spPr>
        <p:txBody>
          <a:bodyPr/>
          <a:lstStyle/>
          <a:p>
            <a:r>
              <a:rPr lang="nb-NO" dirty="0" smtClean="0"/>
              <a:t>Opiatbrukere: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Sporadisk </a:t>
            </a:r>
            <a:r>
              <a:rPr lang="nb-NO" dirty="0"/>
              <a:t>bruk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Soning/ behandling</a:t>
            </a: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Smertelindring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Lovlig forskrevet medisiner</a:t>
            </a: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Bostedsløse</a:t>
            </a:r>
          </a:p>
          <a:p>
            <a:endParaRPr lang="nb-NO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2635250"/>
            <a:ext cx="35306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4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4385" y="1416530"/>
            <a:ext cx="9144000" cy="920657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Samtalen</a:t>
            </a:r>
            <a:br>
              <a:rPr lang="nb-NO" dirty="0" smtClean="0"/>
            </a:b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2920" y="2339258"/>
            <a:ext cx="9144000" cy="22344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Forebygging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Toleranse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Blandingsbruk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Alenebruk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Myndiggjøring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2337187"/>
            <a:ext cx="2876683" cy="2236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65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27210" y="1584851"/>
            <a:ext cx="9144000" cy="920657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Starten</a:t>
            </a:r>
            <a:br>
              <a:rPr lang="nb-NO" dirty="0" smtClean="0"/>
            </a:b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51010" y="2505508"/>
            <a:ext cx="9144000" cy="22344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Brukere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Tilbakemeldinger og erfaringer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Samarbeidspartnere, bruker og pårørendeorganisasjoner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Fellesundervisning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43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0359"/>
            <a:ext cx="4791075" cy="674764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556" y="891409"/>
            <a:ext cx="8091970" cy="433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425" y="1382713"/>
            <a:ext cx="19812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ktangel 1"/>
          <p:cNvSpPr/>
          <p:nvPr/>
        </p:nvSpPr>
        <p:spPr>
          <a:xfrm>
            <a:off x="9029975" y="5229225"/>
            <a:ext cx="3044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err="1"/>
              <a:t>Kilde:Ambulansetjenesten</a:t>
            </a:r>
            <a:r>
              <a:rPr lang="nb-NO" dirty="0"/>
              <a:t>, </a:t>
            </a:r>
            <a:r>
              <a:rPr lang="nb-NO" dirty="0" err="1"/>
              <a:t>SiV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37842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47750" y="1321280"/>
            <a:ext cx="8818710" cy="920657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Oversikt</a:t>
            </a:r>
            <a:br>
              <a:rPr lang="nb-NO" dirty="0" smtClean="0"/>
            </a:b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22460" y="2564296"/>
            <a:ext cx="9144000" cy="22344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Over 620 </a:t>
            </a:r>
            <a:r>
              <a:rPr lang="nb-NO" dirty="0" err="1" smtClean="0"/>
              <a:t>Nalokson</a:t>
            </a:r>
            <a:r>
              <a:rPr lang="nb-NO" dirty="0" smtClean="0"/>
              <a:t> siden oppstart..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2019: 71% Påfyll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Vestfold 2019: 346 (Larvik, Sandefjord og Tønsberg)</a:t>
            </a: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Gjennomsnittsalder ca. 41 år</a:t>
            </a:r>
          </a:p>
          <a:p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6181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70335" y="1289577"/>
            <a:ext cx="4602015" cy="615424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Samarbeid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90574" y="2200275"/>
            <a:ext cx="8534401" cy="3055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Bemannende boliger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Rustjenesten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Politiet i Vestfold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Sem Fengsel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Pårørendeorganisasjoner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Brukerorganisasjoner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471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32236"/>
            <a:ext cx="9782175" cy="563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7726926" y="5929705"/>
            <a:ext cx="271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* Kommune pr. 01.01.2020</a:t>
            </a:r>
            <a:endParaRPr lang="nb-NO" dirty="0"/>
          </a:p>
        </p:txBody>
      </p:sp>
      <p:sp>
        <p:nvSpPr>
          <p:cNvPr id="2" name="TekstSylinder 1"/>
          <p:cNvSpPr txBox="1"/>
          <p:nvPr/>
        </p:nvSpPr>
        <p:spPr>
          <a:xfrm rot="5400000">
            <a:off x="9270987" y="4465544"/>
            <a:ext cx="2630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Kilde: </a:t>
            </a:r>
            <a:r>
              <a:rPr lang="nb-NO" dirty="0" err="1" smtClean="0"/>
              <a:t>Dødsårsakregisteret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1237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5" y="247650"/>
            <a:ext cx="10163625" cy="604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 rot="5400000">
            <a:off x="9401773" y="4577597"/>
            <a:ext cx="2678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Kilde: Folkehelseinstituttet</a:t>
            </a:r>
            <a:endParaRPr lang="nb-NO" dirty="0"/>
          </a:p>
        </p:txBody>
      </p:sp>
      <p:sp>
        <p:nvSpPr>
          <p:cNvPr id="6" name="Avrundet rektangel 5"/>
          <p:cNvSpPr/>
          <p:nvPr/>
        </p:nvSpPr>
        <p:spPr>
          <a:xfrm>
            <a:off x="10058400" y="1057275"/>
            <a:ext cx="342900" cy="4495800"/>
          </a:xfrm>
          <a:prstGeom prst="roundRect">
            <a:avLst/>
          </a:prstGeom>
          <a:noFill/>
          <a:ln w="28575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242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02198" y="199560"/>
            <a:ext cx="9144000" cy="920657"/>
          </a:xfrm>
        </p:spPr>
        <p:txBody>
          <a:bodyPr/>
          <a:lstStyle/>
          <a:p>
            <a:r>
              <a:rPr lang="nb-NO" dirty="0" smtClean="0"/>
              <a:t>2018:286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074276" y="1427364"/>
            <a:ext cx="7611991" cy="751847"/>
          </a:xfrm>
        </p:spPr>
        <p:txBody>
          <a:bodyPr/>
          <a:lstStyle/>
          <a:p>
            <a:r>
              <a:rPr lang="nb-NO" dirty="0"/>
              <a:t>210 forgiftningsulykker</a:t>
            </a:r>
          </a:p>
          <a:p>
            <a:r>
              <a:rPr lang="nb-NO" dirty="0"/>
              <a:t>51 </a:t>
            </a:r>
            <a:r>
              <a:rPr lang="nb-NO" dirty="0" smtClean="0"/>
              <a:t>selvmord </a:t>
            </a:r>
            <a:r>
              <a:rPr lang="nb-NO" sz="1800" dirty="0" smtClean="0"/>
              <a:t>(53%kvinner)</a:t>
            </a:r>
            <a:endParaRPr lang="nb-NO" sz="1800" dirty="0"/>
          </a:p>
          <a:p>
            <a:r>
              <a:rPr lang="nb-NO" dirty="0"/>
              <a:t>24 årsak psykiske lidelser og atferdsforstyrrelser</a:t>
            </a:r>
          </a:p>
          <a:p>
            <a:endParaRPr lang="nb-NO" dirty="0" smtClean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8" y="3046978"/>
            <a:ext cx="4596782" cy="276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8" r="31042"/>
          <a:stretch/>
        </p:blipFill>
        <p:spPr bwMode="auto">
          <a:xfrm>
            <a:off x="386794" y="4056947"/>
            <a:ext cx="107205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22" y="3238639"/>
            <a:ext cx="685270" cy="13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ppoverbøyd pil 5"/>
          <p:cNvSpPr/>
          <p:nvPr/>
        </p:nvSpPr>
        <p:spPr>
          <a:xfrm rot="5400000">
            <a:off x="2233433" y="1060687"/>
            <a:ext cx="761314" cy="51046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/>
          <p:cNvSpPr txBox="1"/>
          <p:nvPr/>
        </p:nvSpPr>
        <p:spPr>
          <a:xfrm>
            <a:off x="5155324" y="4587765"/>
            <a:ext cx="4477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Gjennomsnittsalder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Kvinner: 48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Menn: 43 år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93452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5" y="133350"/>
            <a:ext cx="10160876" cy="621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 rot="5400000">
            <a:off x="9509858" y="4610101"/>
            <a:ext cx="2678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Kilde: Folkehelseinstituttet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88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00830"/>
            <a:ext cx="10142223" cy="610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Sylinder 5"/>
          <p:cNvSpPr txBox="1"/>
          <p:nvPr/>
        </p:nvSpPr>
        <p:spPr>
          <a:xfrm rot="5400000">
            <a:off x="8992361" y="5039842"/>
            <a:ext cx="357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Kilde: </a:t>
            </a:r>
            <a:r>
              <a:rPr lang="nb-NO" dirty="0" err="1" smtClean="0"/>
              <a:t>Dødsårsakregisteret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69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86" y="457201"/>
            <a:ext cx="3335269" cy="4729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kstSylinder 5"/>
          <p:cNvSpPr txBox="1"/>
          <p:nvPr/>
        </p:nvSpPr>
        <p:spPr>
          <a:xfrm>
            <a:off x="346841" y="2597919"/>
            <a:ext cx="7299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hlinkClick r:id="rId3"/>
              </a:rPr>
              <a:t>https://</a:t>
            </a:r>
            <a:r>
              <a:rPr lang="nb-NO" sz="3200" dirty="0" smtClean="0">
                <a:hlinkClick r:id="rId3"/>
              </a:rPr>
              <a:t>www.helsedirektoratet.no/faglige-rad/overdose-lokalt-forebyggende-arbeid</a:t>
            </a:r>
            <a:r>
              <a:rPr lang="nb-NO" sz="3200" dirty="0" smtClean="0"/>
              <a:t>  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981047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361950"/>
            <a:ext cx="10039349" cy="5886450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 rot="5400000">
            <a:off x="9368759" y="4726605"/>
            <a:ext cx="269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Kilde: Ambulansetjenesten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468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 Feltpleien 26.02.2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BGK PPT mal" id="{6C5EC379-A7F0-F941-B174-A6BA41ABEDB3}" vid="{3859E3AA-0CF0-AA4F-9F23-4B3D16F276BB}"/>
    </a:ext>
  </a:extLst>
</a:theme>
</file>

<file path=ppt/theme/theme2.xml><?xml version="1.0" encoding="utf-8"?>
<a:theme xmlns:a="http://schemas.openxmlformats.org/drawingml/2006/main" name="TBGK PPT m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BGK PPT mal" id="{6C5EC379-A7F0-F941-B174-A6BA41ABEDB3}" vid="{3859E3AA-0CF0-AA4F-9F23-4B3D16F276BB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 Feltpleien 26.02.20</Template>
  <TotalTime>1225</TotalTime>
  <Words>280</Words>
  <Application>Microsoft Office PowerPoint</Application>
  <PresentationFormat>Widescreen</PresentationFormat>
  <Paragraphs>96</Paragraphs>
  <Slides>21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PP Feltpleien 26.02.20</vt:lpstr>
      <vt:lpstr>TBGK PPT mal</vt:lpstr>
      <vt:lpstr>Feltpleien </vt:lpstr>
      <vt:lpstr>PowerPoint-presentasjon</vt:lpstr>
      <vt:lpstr>PowerPoint-presentasjon</vt:lpstr>
      <vt:lpstr>PowerPoint-presentasjon</vt:lpstr>
      <vt:lpstr>2018:286</vt:lpstr>
      <vt:lpstr>PowerPoint-presentasjon</vt:lpstr>
      <vt:lpstr>PowerPoint-presentasjon</vt:lpstr>
      <vt:lpstr>PowerPoint-presentasjon</vt:lpstr>
      <vt:lpstr>PowerPoint-presentasjon</vt:lpstr>
      <vt:lpstr>Feltpleiens tilbud</vt:lpstr>
      <vt:lpstr>Smittevern</vt:lpstr>
      <vt:lpstr>Switch-kampanjen</vt:lpstr>
      <vt:lpstr>Sårbehandling</vt:lpstr>
      <vt:lpstr>Ernæring</vt:lpstr>
      <vt:lpstr>Andre overdoseforebyggende tiltak:</vt:lpstr>
      <vt:lpstr>Nalokson</vt:lpstr>
      <vt:lpstr>Hvem brukes Nalokson på? </vt:lpstr>
      <vt:lpstr>Samtalen </vt:lpstr>
      <vt:lpstr>Starten </vt:lpstr>
      <vt:lpstr>Oversikt </vt:lpstr>
      <vt:lpstr>Samarbeid</vt:lpstr>
    </vt:vector>
  </TitlesOfParts>
  <Company>Tønsberg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Feltpleien</dc:title>
  <dc:creator>Christina Kirsebom</dc:creator>
  <cp:lastModifiedBy>Pia Wangen Flesche</cp:lastModifiedBy>
  <cp:revision>54</cp:revision>
  <cp:lastPrinted>2020-02-25T11:15:11Z</cp:lastPrinted>
  <dcterms:created xsi:type="dcterms:W3CDTF">2020-02-10T12:04:15Z</dcterms:created>
  <dcterms:modified xsi:type="dcterms:W3CDTF">2020-03-03T14:07:49Z</dcterms:modified>
</cp:coreProperties>
</file>