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2"/>
  </p:handoutMasterIdLst>
  <p:sldIdLst>
    <p:sldId id="277" r:id="rId2"/>
    <p:sldId id="287" r:id="rId3"/>
    <p:sldId id="278" r:id="rId4"/>
    <p:sldId id="279" r:id="rId5"/>
    <p:sldId id="280" r:id="rId6"/>
    <p:sldId id="297" r:id="rId7"/>
    <p:sldId id="281" r:id="rId8"/>
    <p:sldId id="282" r:id="rId9"/>
    <p:sldId id="283" r:id="rId10"/>
    <p:sldId id="285" r:id="rId11"/>
    <p:sldId id="286" r:id="rId12"/>
    <p:sldId id="289" r:id="rId13"/>
    <p:sldId id="290" r:id="rId14"/>
    <p:sldId id="288" r:id="rId15"/>
    <p:sldId id="292" r:id="rId16"/>
    <p:sldId id="291" r:id="rId17"/>
    <p:sldId id="293" r:id="rId18"/>
    <p:sldId id="294" r:id="rId19"/>
    <p:sldId id="295" r:id="rId20"/>
    <p:sldId id="296" r:id="rId21"/>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08" autoAdjust="0"/>
    <p:restoredTop sz="94660"/>
  </p:normalViewPr>
  <p:slideViewPr>
    <p:cSldViewPr snapToGrid="0">
      <p:cViewPr varScale="1">
        <p:scale>
          <a:sx n="116" d="100"/>
          <a:sy n="116" d="100"/>
        </p:scale>
        <p:origin x="132"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7AEA6B9-6A6C-4F24-907A-56875866E564}" type="datetimeFigureOut">
              <a:rPr lang="nb-NO" smtClean="0"/>
              <a:t>03.04.2019</a:t>
            </a:fld>
            <a:endParaRPr lang="nb-NO"/>
          </a:p>
        </p:txBody>
      </p:sp>
      <p:sp>
        <p:nvSpPr>
          <p:cNvPr id="4" name="Plassholder for bunn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787EE2B-D881-4646-AA3C-903C4FA9CBFC}" type="slidenum">
              <a:rPr lang="nb-NO" smtClean="0"/>
              <a:t>‹#›</a:t>
            </a:fld>
            <a:endParaRPr lang="nb-NO"/>
          </a:p>
        </p:txBody>
      </p:sp>
    </p:spTree>
    <p:extLst>
      <p:ext uri="{BB962C8B-B14F-4D97-AF65-F5344CB8AC3E}">
        <p14:creationId xmlns:p14="http://schemas.microsoft.com/office/powerpoint/2010/main" val="32565821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8912F2C4-B756-4DF7-9F49-0F8067ED9305}" type="datetimeFigureOut">
              <a:rPr lang="nb-NO" smtClean="0"/>
              <a:t>03.04.2019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41994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8912F2C4-B756-4DF7-9F49-0F8067ED9305}" type="datetimeFigureOut">
              <a:rPr lang="nb-NO" smtClean="0"/>
              <a:t>03.04.2019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147951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8912F2C4-B756-4DF7-9F49-0F8067ED9305}" type="datetimeFigureOut">
              <a:rPr lang="nb-NO" smtClean="0"/>
              <a:t>03.04.2019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171851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8912F2C4-B756-4DF7-9F49-0F8067ED9305}" type="datetimeFigureOut">
              <a:rPr lang="nb-NO" smtClean="0"/>
              <a:t>03.04.2019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1569964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8912F2C4-B756-4DF7-9F49-0F8067ED9305}" type="datetimeFigureOut">
              <a:rPr lang="nb-NO" smtClean="0"/>
              <a:t>03.04.2019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11983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8912F2C4-B756-4DF7-9F49-0F8067ED9305}" type="datetimeFigureOut">
              <a:rPr lang="nb-NO" smtClean="0"/>
              <a:t>03.04.2019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254991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8912F2C4-B756-4DF7-9F49-0F8067ED9305}" type="datetimeFigureOut">
              <a:rPr lang="nb-NO" smtClean="0"/>
              <a:t>03.04.2019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122117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8912F2C4-B756-4DF7-9F49-0F8067ED9305}" type="datetimeFigureOut">
              <a:rPr lang="nb-NO" smtClean="0"/>
              <a:t>03.04.2019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173155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2F2C4-B756-4DF7-9F49-0F8067ED9305}" type="datetimeFigureOut">
              <a:rPr lang="nb-NO" smtClean="0"/>
              <a:t>03.04.2019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298878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8912F2C4-B756-4DF7-9F49-0F8067ED9305}" type="datetimeFigureOut">
              <a:rPr lang="nb-NO" smtClean="0"/>
              <a:t>03.04.2019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314927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8912F2C4-B756-4DF7-9F49-0F8067ED9305}" type="datetimeFigureOut">
              <a:rPr lang="nb-NO" smtClean="0"/>
              <a:t>03.04.2019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66F0417-6BE2-41B4-B1C3-7A0C221DE1E9}" type="slidenum">
              <a:rPr lang="nb-NO" smtClean="0"/>
              <a:t>‹#›</a:t>
            </a:fld>
            <a:endParaRPr lang="nb-NO"/>
          </a:p>
        </p:txBody>
      </p:sp>
    </p:spTree>
    <p:extLst>
      <p:ext uri="{BB962C8B-B14F-4D97-AF65-F5344CB8AC3E}">
        <p14:creationId xmlns:p14="http://schemas.microsoft.com/office/powerpoint/2010/main" val="401129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2F2C4-B756-4DF7-9F49-0F8067ED9305}" type="datetimeFigureOut">
              <a:rPr lang="nb-NO" smtClean="0"/>
              <a:t>03.04.2019</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F0417-6BE2-41B4-B1C3-7A0C221DE1E9}" type="slidenum">
              <a:rPr lang="nb-NO" smtClean="0"/>
              <a:t>‹#›</a:t>
            </a:fld>
            <a:endParaRPr lang="nb-NO"/>
          </a:p>
        </p:txBody>
      </p:sp>
    </p:spTree>
    <p:extLst>
      <p:ext uri="{BB962C8B-B14F-4D97-AF65-F5344CB8AC3E}">
        <p14:creationId xmlns:p14="http://schemas.microsoft.com/office/powerpoint/2010/main" val="22362735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5428212" y="972589"/>
            <a:ext cx="6492240" cy="3600986"/>
          </a:xfrm>
          <a:prstGeom prst="rect">
            <a:avLst/>
          </a:prstGeom>
          <a:noFill/>
        </p:spPr>
        <p:txBody>
          <a:bodyPr wrap="square" rtlCol="0">
            <a:spAutoFit/>
          </a:bodyPr>
          <a:lstStyle/>
          <a:p>
            <a:pPr algn="ctr"/>
            <a:r>
              <a:rPr lang="nb-NO" sz="2800" b="1" dirty="0"/>
              <a:t>Presentasjon av Samhandlingsprosjektet</a:t>
            </a:r>
          </a:p>
          <a:p>
            <a:pPr algn="ctr"/>
            <a:r>
              <a:rPr lang="nb-NO" sz="2800" b="1" dirty="0"/>
              <a:t>22 mars 2019</a:t>
            </a:r>
          </a:p>
          <a:p>
            <a:pPr algn="ctr"/>
            <a:endParaRPr lang="nb-NO" sz="2800" b="1" dirty="0"/>
          </a:p>
          <a:p>
            <a:pPr algn="ctr"/>
            <a:endParaRPr lang="nb-NO" dirty="0"/>
          </a:p>
          <a:p>
            <a:pPr algn="ctr"/>
            <a:r>
              <a:rPr lang="nb-NO" dirty="0"/>
              <a:t>Ved </a:t>
            </a:r>
          </a:p>
          <a:p>
            <a:pPr algn="ctr"/>
            <a:r>
              <a:rPr lang="nb-NO" dirty="0"/>
              <a:t>Marit </a:t>
            </a:r>
            <a:r>
              <a:rPr lang="nb-NO" dirty="0" err="1"/>
              <a:t>Roxrud</a:t>
            </a:r>
            <a:r>
              <a:rPr lang="nb-NO" dirty="0"/>
              <a:t> </a:t>
            </a:r>
            <a:r>
              <a:rPr lang="nb-NO" dirty="0" err="1"/>
              <a:t>Leinhardt</a:t>
            </a:r>
            <a:r>
              <a:rPr lang="nb-NO" dirty="0"/>
              <a:t> – Leder av styringsgruppen</a:t>
            </a:r>
          </a:p>
          <a:p>
            <a:pPr algn="ctr"/>
            <a:r>
              <a:rPr lang="nb-NO" dirty="0"/>
              <a:t>Tove Kreppen Jørgensen – Prosjektleder og daglig leder Follo LMS</a:t>
            </a:r>
          </a:p>
          <a:p>
            <a:pPr algn="ctr"/>
            <a:r>
              <a:rPr lang="nb-NO" dirty="0"/>
              <a:t>Eva Vatne seksjonsleder FAT</a:t>
            </a:r>
          </a:p>
          <a:p>
            <a:pPr algn="ctr"/>
            <a:r>
              <a:rPr lang="nb-NO" dirty="0"/>
              <a:t>Gro Hege Ludvigsen – Prosjektmedarbeider</a:t>
            </a:r>
          </a:p>
          <a:p>
            <a:pPr algn="ctr"/>
            <a:endParaRPr lang="nb-NO" dirty="0"/>
          </a:p>
          <a:p>
            <a:pPr algn="ctr"/>
            <a:endParaRPr lang="nb-NO" dirty="0"/>
          </a:p>
        </p:txBody>
      </p:sp>
      <p:pic>
        <p:nvPicPr>
          <p:cNvPr id="5" name="Bilde 4"/>
          <p:cNvPicPr>
            <a:picLocks noChangeAspect="1"/>
          </p:cNvPicPr>
          <p:nvPr/>
        </p:nvPicPr>
        <p:blipFill>
          <a:blip r:embed="rId2"/>
          <a:stretch>
            <a:fillRect/>
          </a:stretch>
        </p:blipFill>
        <p:spPr>
          <a:xfrm>
            <a:off x="0" y="-23414"/>
            <a:ext cx="5188392" cy="6881414"/>
          </a:xfrm>
          <a:prstGeom prst="rect">
            <a:avLst/>
          </a:prstGeom>
        </p:spPr>
      </p:pic>
    </p:spTree>
    <p:extLst>
      <p:ext uri="{BB962C8B-B14F-4D97-AF65-F5344CB8AC3E}">
        <p14:creationId xmlns:p14="http://schemas.microsoft.com/office/powerpoint/2010/main" val="254286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2">
            <a:extLst>
              <a:ext uri="{28A0092B-C50C-407E-A947-70E740481C1C}">
                <a14:useLocalDpi xmlns:a14="http://schemas.microsoft.com/office/drawing/2010/main" val="0"/>
              </a:ext>
            </a:extLst>
          </a:blip>
          <a:stretch>
            <a:fillRect/>
          </a:stretch>
        </p:blipFill>
        <p:spPr>
          <a:xfrm>
            <a:off x="5940943" y="267449"/>
            <a:ext cx="2820671" cy="2625379"/>
          </a:xfrm>
          <a:prstGeom prst="rect">
            <a:avLst/>
          </a:prstGeom>
        </p:spPr>
      </p:pic>
      <p:pic>
        <p:nvPicPr>
          <p:cNvPr id="3" name="Bilde 2"/>
          <p:cNvPicPr/>
          <p:nvPr/>
        </p:nvPicPr>
        <p:blipFill>
          <a:blip r:embed="rId3">
            <a:extLst>
              <a:ext uri="{28A0092B-C50C-407E-A947-70E740481C1C}">
                <a14:useLocalDpi xmlns:a14="http://schemas.microsoft.com/office/drawing/2010/main" val="0"/>
              </a:ext>
            </a:extLst>
          </a:blip>
          <a:srcRect/>
          <a:stretch>
            <a:fillRect/>
          </a:stretch>
        </p:blipFill>
        <p:spPr bwMode="auto">
          <a:xfrm>
            <a:off x="287915" y="3690852"/>
            <a:ext cx="5098732" cy="2948016"/>
          </a:xfrm>
          <a:prstGeom prst="rect">
            <a:avLst/>
          </a:prstGeom>
          <a:noFill/>
        </p:spPr>
      </p:pic>
      <p:pic>
        <p:nvPicPr>
          <p:cNvPr id="4" name="Bilde 3"/>
          <p:cNvPicPr/>
          <p:nvPr/>
        </p:nvPicPr>
        <p:blipFill>
          <a:blip r:embed="rId4">
            <a:extLst>
              <a:ext uri="{28A0092B-C50C-407E-A947-70E740481C1C}">
                <a14:useLocalDpi xmlns:a14="http://schemas.microsoft.com/office/drawing/2010/main" val="0"/>
              </a:ext>
            </a:extLst>
          </a:blip>
          <a:srcRect/>
          <a:stretch>
            <a:fillRect/>
          </a:stretch>
        </p:blipFill>
        <p:spPr bwMode="auto">
          <a:xfrm>
            <a:off x="287914" y="267450"/>
            <a:ext cx="5098733" cy="3232208"/>
          </a:xfrm>
          <a:prstGeom prst="rect">
            <a:avLst/>
          </a:prstGeom>
          <a:noFill/>
        </p:spPr>
      </p:pic>
      <p:sp>
        <p:nvSpPr>
          <p:cNvPr id="5" name="TekstSylinder 4"/>
          <p:cNvSpPr txBox="1"/>
          <p:nvPr/>
        </p:nvSpPr>
        <p:spPr>
          <a:xfrm>
            <a:off x="5940942" y="3308466"/>
            <a:ext cx="6251057" cy="178510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nb-NO" dirty="0" err="1"/>
              <a:t>Ca</a:t>
            </a:r>
            <a:r>
              <a:rPr lang="nb-NO" dirty="0"/>
              <a:t> </a:t>
            </a:r>
            <a:r>
              <a:rPr lang="nb-NO" b="1" dirty="0"/>
              <a:t>40%</a:t>
            </a:r>
            <a:r>
              <a:rPr lang="nb-NO" dirty="0"/>
              <a:t>  kom inn på legevakt med </a:t>
            </a:r>
            <a:r>
              <a:rPr lang="nb-NO" b="1" dirty="0"/>
              <a:t>assistanse </a:t>
            </a:r>
            <a:r>
              <a:rPr lang="nb-NO" dirty="0"/>
              <a:t>av ambulanse og eller politi. </a:t>
            </a:r>
          </a:p>
          <a:p>
            <a:pPr marL="285750" indent="-285750">
              <a:spcAft>
                <a:spcPts val="1200"/>
              </a:spcAft>
              <a:buFont typeface="Arial" panose="020B0604020202020204" pitchFamily="34" charset="0"/>
              <a:buChar char="•"/>
            </a:pPr>
            <a:r>
              <a:rPr lang="nb-NO" dirty="0" err="1"/>
              <a:t>Ca</a:t>
            </a:r>
            <a:r>
              <a:rPr lang="nb-NO" dirty="0"/>
              <a:t> 50% av de som kom til legevakt reiste hjem, men en høy andel ble lagt inn på KAD, sykehus eller drar med politi.</a:t>
            </a:r>
          </a:p>
          <a:p>
            <a:pPr marL="285750" indent="-285750">
              <a:buFont typeface="Arial" panose="020B0604020202020204" pitchFamily="34" charset="0"/>
              <a:buChar char="•"/>
            </a:pPr>
            <a:endParaRPr lang="nb-NO" dirty="0"/>
          </a:p>
        </p:txBody>
      </p:sp>
      <p:sp>
        <p:nvSpPr>
          <p:cNvPr id="6" name="TekstSylinder 5"/>
          <p:cNvSpPr txBox="1"/>
          <p:nvPr/>
        </p:nvSpPr>
        <p:spPr>
          <a:xfrm>
            <a:off x="9168938" y="598516"/>
            <a:ext cx="2419004" cy="769441"/>
          </a:xfrm>
          <a:prstGeom prst="rect">
            <a:avLst/>
          </a:prstGeom>
          <a:noFill/>
        </p:spPr>
        <p:txBody>
          <a:bodyPr wrap="square" rtlCol="0">
            <a:spAutoFit/>
          </a:bodyPr>
          <a:lstStyle/>
          <a:p>
            <a:r>
              <a:rPr lang="nb-NO" sz="4400" b="1" dirty="0"/>
              <a:t>Legevakt</a:t>
            </a:r>
          </a:p>
        </p:txBody>
      </p:sp>
    </p:spTree>
    <p:extLst>
      <p:ext uri="{BB962C8B-B14F-4D97-AF65-F5344CB8AC3E}">
        <p14:creationId xmlns:p14="http://schemas.microsoft.com/office/powerpoint/2010/main" val="219108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2">
            <a:extLst>
              <a:ext uri="{28A0092B-C50C-407E-A947-70E740481C1C}">
                <a14:useLocalDpi xmlns:a14="http://schemas.microsoft.com/office/drawing/2010/main" val="0"/>
              </a:ext>
            </a:extLst>
          </a:blip>
          <a:srcRect/>
          <a:stretch>
            <a:fillRect/>
          </a:stretch>
        </p:blipFill>
        <p:spPr bwMode="auto">
          <a:xfrm>
            <a:off x="-43430" y="0"/>
            <a:ext cx="2835726" cy="2743200"/>
          </a:xfrm>
          <a:prstGeom prst="rect">
            <a:avLst/>
          </a:prstGeom>
          <a:noFill/>
        </p:spPr>
      </p:pic>
      <p:pic>
        <p:nvPicPr>
          <p:cNvPr id="3" name="Bilde 2"/>
          <p:cNvPicPr/>
          <p:nvPr/>
        </p:nvPicPr>
        <p:blipFill>
          <a:blip r:embed="rId3">
            <a:extLst>
              <a:ext uri="{28A0092B-C50C-407E-A947-70E740481C1C}">
                <a14:useLocalDpi xmlns:a14="http://schemas.microsoft.com/office/drawing/2010/main" val="0"/>
              </a:ext>
            </a:extLst>
          </a:blip>
          <a:srcRect/>
          <a:stretch>
            <a:fillRect/>
          </a:stretch>
        </p:blipFill>
        <p:spPr bwMode="auto">
          <a:xfrm>
            <a:off x="2792296" y="0"/>
            <a:ext cx="2812637" cy="2743201"/>
          </a:xfrm>
          <a:prstGeom prst="rect">
            <a:avLst/>
          </a:prstGeom>
          <a:noFill/>
        </p:spPr>
      </p:pic>
      <p:pic>
        <p:nvPicPr>
          <p:cNvPr id="4" name="Bilde 3"/>
          <p:cNvPicPr/>
          <p:nvPr/>
        </p:nvPicPr>
        <p:blipFill>
          <a:blip r:embed="rId4">
            <a:extLst>
              <a:ext uri="{28A0092B-C50C-407E-A947-70E740481C1C}">
                <a14:useLocalDpi xmlns:a14="http://schemas.microsoft.com/office/drawing/2010/main" val="0"/>
              </a:ext>
            </a:extLst>
          </a:blip>
          <a:srcRect/>
          <a:stretch>
            <a:fillRect/>
          </a:stretch>
        </p:blipFill>
        <p:spPr bwMode="auto">
          <a:xfrm>
            <a:off x="7518399" y="1822427"/>
            <a:ext cx="4148667" cy="2402416"/>
          </a:xfrm>
          <a:prstGeom prst="rect">
            <a:avLst/>
          </a:prstGeom>
          <a:noFill/>
        </p:spPr>
      </p:pic>
      <p:sp>
        <p:nvSpPr>
          <p:cNvPr id="11" name="Rectangle 7"/>
          <p:cNvSpPr>
            <a:spLocks noChangeArrowheads="1"/>
          </p:cNvSpPr>
          <p:nvPr/>
        </p:nvSpPr>
        <p:spPr bwMode="auto">
          <a:xfrm>
            <a:off x="5628022" y="10666"/>
            <a:ext cx="642851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20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Flest psykiatri-rus-pasienter kommer til Follo legevakt på </a:t>
            </a:r>
            <a:r>
              <a:rPr kumimoji="0" lang="nb-NO" altLang="nb-NO" sz="2000" b="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sen kveld og natt både hverdager og helg</a:t>
            </a:r>
            <a:r>
              <a:rPr kumimoji="0" lang="nb-NO" altLang="nb-NO" sz="20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altLang="nb-NO" sz="20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20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I «tidsvinduet» da FAT er til stede på legevakt, kommer 14% av alle psykiatri-rus-pasienter.</a:t>
            </a:r>
            <a:endParaRPr kumimoji="0" lang="nb-NO" altLang="nb-NO" sz="2000" b="0" u="none" strike="noStrike" cap="none" normalizeH="0" baseline="0" dirty="0">
              <a:ln>
                <a:noFill/>
              </a:ln>
              <a:solidFill>
                <a:schemeClr val="tx1"/>
              </a:solidFill>
              <a:effectLst/>
            </a:endParaRPr>
          </a:p>
        </p:txBody>
      </p:sp>
      <p:pic>
        <p:nvPicPr>
          <p:cNvPr id="14" name="Bilde 13"/>
          <p:cNvPicPr/>
          <p:nvPr/>
        </p:nvPicPr>
        <p:blipFill>
          <a:blip r:embed="rId5">
            <a:extLst>
              <a:ext uri="{28A0092B-C50C-407E-A947-70E740481C1C}">
                <a14:useLocalDpi xmlns:a14="http://schemas.microsoft.com/office/drawing/2010/main" val="0"/>
              </a:ext>
            </a:extLst>
          </a:blip>
          <a:srcRect/>
          <a:stretch>
            <a:fillRect/>
          </a:stretch>
        </p:blipFill>
        <p:spPr bwMode="auto">
          <a:xfrm>
            <a:off x="7518399" y="4224843"/>
            <a:ext cx="4148667" cy="2421467"/>
          </a:xfrm>
          <a:prstGeom prst="rect">
            <a:avLst/>
          </a:prstGeom>
          <a:noFill/>
        </p:spPr>
      </p:pic>
    </p:spTree>
    <p:extLst>
      <p:ext uri="{BB962C8B-B14F-4D97-AF65-F5344CB8AC3E}">
        <p14:creationId xmlns:p14="http://schemas.microsoft.com/office/powerpoint/2010/main" val="417922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78086" y="365126"/>
            <a:ext cx="5875713" cy="931660"/>
          </a:xfrm>
        </p:spPr>
        <p:txBody>
          <a:bodyPr>
            <a:normAutofit/>
          </a:bodyPr>
          <a:lstStyle/>
          <a:p>
            <a:r>
              <a:rPr lang="nb-NO" sz="3600" b="1" dirty="0"/>
              <a:t>FAT – involvering 2018</a:t>
            </a:r>
          </a:p>
        </p:txBody>
      </p:sp>
      <p:pic>
        <p:nvPicPr>
          <p:cNvPr id="4" name="Plassholder for innhol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244" y="218376"/>
            <a:ext cx="4584589" cy="2944623"/>
          </a:xfrm>
          <a:prstGeom prst="rect">
            <a:avLst/>
          </a:prstGeom>
          <a:noFill/>
        </p:spPr>
      </p:pic>
      <p:pic>
        <p:nvPicPr>
          <p:cNvPr id="5" name="Bilde 4"/>
          <p:cNvPicPr/>
          <p:nvPr/>
        </p:nvPicPr>
        <p:blipFill>
          <a:blip r:embed="rId3">
            <a:extLst>
              <a:ext uri="{28A0092B-C50C-407E-A947-70E740481C1C}">
                <a14:useLocalDpi xmlns:a14="http://schemas.microsoft.com/office/drawing/2010/main" val="0"/>
              </a:ext>
            </a:extLst>
          </a:blip>
          <a:srcRect/>
          <a:stretch>
            <a:fillRect/>
          </a:stretch>
        </p:blipFill>
        <p:spPr bwMode="auto">
          <a:xfrm>
            <a:off x="628243" y="3395755"/>
            <a:ext cx="4584589" cy="3021670"/>
          </a:xfrm>
          <a:prstGeom prst="rect">
            <a:avLst/>
          </a:prstGeom>
          <a:noFill/>
        </p:spPr>
      </p:pic>
      <p:sp>
        <p:nvSpPr>
          <p:cNvPr id="6" name="TekstSylinder 5"/>
          <p:cNvSpPr txBox="1"/>
          <p:nvPr/>
        </p:nvSpPr>
        <p:spPr>
          <a:xfrm>
            <a:off x="5594464" y="1296786"/>
            <a:ext cx="6159731" cy="3416320"/>
          </a:xfrm>
          <a:prstGeom prst="rect">
            <a:avLst/>
          </a:prstGeom>
          <a:noFill/>
        </p:spPr>
        <p:txBody>
          <a:bodyPr wrap="square" rtlCol="0">
            <a:spAutoFit/>
          </a:bodyPr>
          <a:lstStyle/>
          <a:p>
            <a:pPr marL="285750" indent="-285750">
              <a:buFont typeface="Arial" panose="020B0604020202020204" pitchFamily="34" charset="0"/>
              <a:buChar char="•"/>
            </a:pPr>
            <a:r>
              <a:rPr lang="nb-NO" b="1" dirty="0"/>
              <a:t>Antall FAT involveringer er fordoblet fra 2017 til 2018 </a:t>
            </a:r>
          </a:p>
          <a:p>
            <a:pPr marL="285750" indent="-285750">
              <a:buFont typeface="Arial" panose="020B0604020202020204" pitchFamily="34" charset="0"/>
              <a:buChar char="•"/>
            </a:pPr>
            <a:r>
              <a:rPr lang="nb-NO" dirty="0" err="1"/>
              <a:t>Ca</a:t>
            </a:r>
            <a:r>
              <a:rPr lang="nb-NO" dirty="0"/>
              <a:t> 3,5 involveringer per dag i 2018</a:t>
            </a:r>
          </a:p>
          <a:p>
            <a:pPr marL="285750" indent="-285750">
              <a:buFont typeface="Arial" panose="020B0604020202020204" pitchFamily="34" charset="0"/>
              <a:buChar char="•"/>
            </a:pPr>
            <a:r>
              <a:rPr lang="nb-NO" dirty="0"/>
              <a:t>Flest involveringer er samtaler på KAD</a:t>
            </a:r>
            <a:br>
              <a:rPr lang="nb-NO" dirty="0"/>
            </a:br>
            <a:endParaRPr lang="nb-NO" dirty="0"/>
          </a:p>
          <a:p>
            <a:pPr marL="285750" indent="-285750">
              <a:buFont typeface="Arial" panose="020B0604020202020204" pitchFamily="34" charset="0"/>
              <a:buChar char="•"/>
            </a:pPr>
            <a:r>
              <a:rPr lang="nb-NO" dirty="0"/>
              <a:t>På legevakt:</a:t>
            </a:r>
            <a:br>
              <a:rPr lang="nb-NO" dirty="0"/>
            </a:br>
            <a:r>
              <a:rPr lang="nb-NO" dirty="0"/>
              <a:t>- FAT tar inn pasienter for avklaring med legevaktslege.</a:t>
            </a:r>
            <a:br>
              <a:rPr lang="nb-NO" dirty="0"/>
            </a:br>
            <a:r>
              <a:rPr lang="nb-NO" dirty="0"/>
              <a:t>- FAT og legevaktslege reiser på hjemmebesøk sammen.</a:t>
            </a:r>
          </a:p>
          <a:p>
            <a:r>
              <a:rPr lang="nb-NO" dirty="0"/>
              <a:t>	</a:t>
            </a:r>
          </a:p>
          <a:p>
            <a:pPr marL="285750" indent="-285750">
              <a:buFont typeface="Arial" panose="020B0604020202020204" pitchFamily="34" charset="0"/>
              <a:buChar char="•"/>
            </a:pPr>
            <a:r>
              <a:rPr lang="nb-NO" dirty="0"/>
              <a:t>FAT påpeker at samarbeidet med KAD </a:t>
            </a:r>
            <a:r>
              <a:rPr lang="nb-NO" dirty="0" err="1"/>
              <a:t>ifht</a:t>
            </a:r>
            <a:r>
              <a:rPr lang="nb-NO" dirty="0"/>
              <a:t> å se senger i sammenheng er veldig bra</a:t>
            </a:r>
          </a:p>
          <a:p>
            <a:endParaRPr lang="nb-NO" dirty="0"/>
          </a:p>
          <a:p>
            <a:endParaRPr lang="nb-NO" dirty="0"/>
          </a:p>
        </p:txBody>
      </p:sp>
    </p:spTree>
    <p:extLst>
      <p:ext uri="{BB962C8B-B14F-4D97-AF65-F5344CB8AC3E}">
        <p14:creationId xmlns:p14="http://schemas.microsoft.com/office/powerpoint/2010/main" val="363640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a:t>Måloppnåelse resultatmål</a:t>
            </a:r>
          </a:p>
        </p:txBody>
      </p:sp>
      <p:sp>
        <p:nvSpPr>
          <p:cNvPr id="3" name="Plassholder for innhold 2"/>
          <p:cNvSpPr>
            <a:spLocks noGrp="1"/>
          </p:cNvSpPr>
          <p:nvPr>
            <p:ph idx="1"/>
          </p:nvPr>
        </p:nvSpPr>
        <p:spPr>
          <a:xfrm>
            <a:off x="838200" y="1825625"/>
            <a:ext cx="5745480" cy="2139546"/>
          </a:xfrm>
        </p:spPr>
        <p:txBody>
          <a:bodyPr>
            <a:normAutofit fontScale="85000" lnSpcReduction="10000"/>
          </a:bodyPr>
          <a:lstStyle/>
          <a:p>
            <a:pPr marL="0" indent="0">
              <a:buNone/>
            </a:pPr>
            <a:r>
              <a:rPr lang="nb-NO" dirty="0"/>
              <a:t>Resultatmål 1: </a:t>
            </a:r>
          </a:p>
          <a:p>
            <a:pPr marL="0" indent="0">
              <a:buNone/>
            </a:pPr>
            <a:r>
              <a:rPr lang="nb-NO" dirty="0"/>
              <a:t>Prosjektet har i </a:t>
            </a:r>
            <a:r>
              <a:rPr lang="nb-NO" b="1" dirty="0"/>
              <a:t>stor grad lykkes med å etablere en struktur med felles lokalisering, prosedyrer og rutiner der fagpersonene </a:t>
            </a:r>
            <a:r>
              <a:rPr lang="nb-NO" dirty="0"/>
              <a:t>møtes for å gi psykiatri-rus-pasienten et helhetlig behandlingstilbud. </a:t>
            </a:r>
            <a:endParaRPr lang="nb-NO" dirty="0">
              <a:solidFill>
                <a:srgbClr val="FF0000"/>
              </a:solidFill>
            </a:endParaRPr>
          </a:p>
          <a:p>
            <a:endParaRPr lang="nb-NO" dirty="0"/>
          </a:p>
          <a:p>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3680" y="1119761"/>
            <a:ext cx="4645091" cy="3094792"/>
          </a:xfrm>
          <a:prstGeom prst="rect">
            <a:avLst/>
          </a:prstGeom>
        </p:spPr>
      </p:pic>
      <p:sp>
        <p:nvSpPr>
          <p:cNvPr id="5" name="TekstSylinder 4"/>
          <p:cNvSpPr txBox="1"/>
          <p:nvPr/>
        </p:nvSpPr>
        <p:spPr>
          <a:xfrm>
            <a:off x="838200" y="4214553"/>
            <a:ext cx="10515600" cy="1938992"/>
          </a:xfrm>
          <a:prstGeom prst="rect">
            <a:avLst/>
          </a:prstGeom>
          <a:noFill/>
        </p:spPr>
        <p:txBody>
          <a:bodyPr wrap="square" rtlCol="0">
            <a:spAutoFit/>
          </a:bodyPr>
          <a:lstStyle/>
          <a:p>
            <a:r>
              <a:rPr lang="nb-NO" sz="2400" dirty="0"/>
              <a:t>Resultatmål 2: </a:t>
            </a:r>
            <a:br>
              <a:rPr lang="nb-NO" sz="2400" dirty="0"/>
            </a:br>
            <a:r>
              <a:rPr lang="nb-NO" sz="2400" dirty="0"/>
              <a:t>Ser man helhetlig på behovet for </a:t>
            </a:r>
            <a:r>
              <a:rPr lang="nb-NO" sz="2400" b="1" dirty="0"/>
              <a:t>akutt-senger til pasientgruppen psykiatri-rus, så synes det som om pasientene i Follo nå har et godt differensiert tilbud der </a:t>
            </a:r>
            <a:r>
              <a:rPr lang="nb-NO" sz="2400" dirty="0"/>
              <a:t>pasientene i all hovedsak får den behandling de har behov for i en akutt situasjon. KAD-sengene inngår som et viktig tilbud i det helhetlige pasienttilbudet.</a:t>
            </a:r>
          </a:p>
        </p:txBody>
      </p:sp>
    </p:spTree>
    <p:extLst>
      <p:ext uri="{BB962C8B-B14F-4D97-AF65-F5344CB8AC3E}">
        <p14:creationId xmlns:p14="http://schemas.microsoft.com/office/powerpoint/2010/main" val="217665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62012"/>
            <a:ext cx="4030401" cy="2452197"/>
          </a:xfrm>
          <a:prstGeom prst="rect">
            <a:avLst/>
          </a:prstGeom>
          <a:noFill/>
        </p:spPr>
      </p:pic>
      <p:pic>
        <p:nvPicPr>
          <p:cNvPr id="6" name="Bild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401" y="862012"/>
            <a:ext cx="4030401" cy="2452197"/>
          </a:xfrm>
          <a:prstGeom prst="rect">
            <a:avLst/>
          </a:prstGeom>
          <a:noFill/>
        </p:spPr>
      </p:pic>
      <p:sp>
        <p:nvSpPr>
          <p:cNvPr id="3" name="TekstSylinder 2"/>
          <p:cNvSpPr txBox="1"/>
          <p:nvPr/>
        </p:nvSpPr>
        <p:spPr>
          <a:xfrm>
            <a:off x="1147157" y="241578"/>
            <a:ext cx="9027622" cy="523220"/>
          </a:xfrm>
          <a:prstGeom prst="rect">
            <a:avLst/>
          </a:prstGeom>
          <a:noFill/>
        </p:spPr>
        <p:txBody>
          <a:bodyPr wrap="square" rtlCol="0">
            <a:spAutoFit/>
          </a:bodyPr>
          <a:lstStyle/>
          <a:p>
            <a:r>
              <a:rPr lang="nb-NO" sz="2800" b="1" dirty="0"/>
              <a:t>Effektmål 1: Kompetanseutvikling </a:t>
            </a:r>
          </a:p>
        </p:txBody>
      </p:sp>
      <p:sp>
        <p:nvSpPr>
          <p:cNvPr id="4" name="TekstSylinder 3"/>
          <p:cNvSpPr txBox="1"/>
          <p:nvPr/>
        </p:nvSpPr>
        <p:spPr>
          <a:xfrm>
            <a:off x="4256115" y="3995911"/>
            <a:ext cx="7531331" cy="2862322"/>
          </a:xfrm>
          <a:prstGeom prst="rect">
            <a:avLst/>
          </a:prstGeom>
          <a:noFill/>
        </p:spPr>
        <p:txBody>
          <a:bodyPr wrap="square" rtlCol="0">
            <a:spAutoFit/>
          </a:bodyPr>
          <a:lstStyle/>
          <a:p>
            <a:pPr marL="285750" indent="-285750">
              <a:buFont typeface="Arial" panose="020B0604020202020204" pitchFamily="34" charset="0"/>
              <a:buChar char="•"/>
            </a:pPr>
            <a:r>
              <a:rPr lang="nb-NO" dirty="0"/>
              <a:t>En alvorlig hendelse med knivstikking på legevakt våren 2018, har antagelig ført til at tryggheten blant sykepleiere ikke har økt i perioden med kurs og fagdager.</a:t>
            </a:r>
          </a:p>
          <a:p>
            <a:endParaRPr lang="nb-NO" dirty="0"/>
          </a:p>
          <a:p>
            <a:r>
              <a:rPr lang="nb-NO" dirty="0"/>
              <a:t>Vurdering av måloppnåelse: </a:t>
            </a:r>
            <a:r>
              <a:rPr lang="nb-NO" b="1" dirty="0"/>
              <a:t>Prosjektet har bidratt til kompetanseheving </a:t>
            </a:r>
            <a:r>
              <a:rPr lang="nb-NO" dirty="0"/>
              <a:t>blant de ansatte sykepleiere og helsefagarbeidere. Det er </a:t>
            </a:r>
            <a:r>
              <a:rPr lang="nb-NO" b="1" dirty="0"/>
              <a:t>fortsatt et stort behov for å øke kompetansen blant alle ansatte </a:t>
            </a:r>
            <a:r>
              <a:rPr lang="nb-NO" dirty="0"/>
              <a:t>også legene, for å sikre at alle har tilfredsstillende vurderingskompetanse.</a:t>
            </a:r>
            <a:br>
              <a:rPr lang="nb-NO" dirty="0"/>
            </a:br>
            <a:r>
              <a:rPr lang="nb-NO" dirty="0"/>
              <a:t> </a:t>
            </a:r>
          </a:p>
          <a:p>
            <a:endParaRPr lang="nb-NO" dirty="0"/>
          </a:p>
        </p:txBody>
      </p:sp>
      <p:sp>
        <p:nvSpPr>
          <p:cNvPr id="7" name="TekstSylinder 6"/>
          <p:cNvSpPr txBox="1"/>
          <p:nvPr/>
        </p:nvSpPr>
        <p:spPr>
          <a:xfrm>
            <a:off x="8287789" y="931025"/>
            <a:ext cx="3803414"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Det er større trygghet blant de ansatte på KAD i forhold til på legevakt.</a:t>
            </a:r>
          </a:p>
          <a:p>
            <a:pPr marL="285750" indent="-285750">
              <a:buFont typeface="Arial" panose="020B0604020202020204" pitchFamily="34" charset="0"/>
              <a:buChar char="•"/>
            </a:pPr>
            <a:r>
              <a:rPr lang="nb-NO" dirty="0"/>
              <a:t>Flere av legene på LV er mindre trygge når de reiser ut på hjemmebesøk. </a:t>
            </a:r>
          </a:p>
          <a:p>
            <a:pPr marL="285750" indent="-285750">
              <a:buFont typeface="Arial" panose="020B0604020202020204" pitchFamily="34" charset="0"/>
              <a:buChar char="•"/>
            </a:pPr>
            <a:r>
              <a:rPr lang="nb-NO" dirty="0"/>
              <a:t>De fleste sykepleiere på KAD hadde liten erfaring med pasientgruppen fra tidligere.</a:t>
            </a:r>
          </a:p>
          <a:p>
            <a:endParaRPr lang="nb-NO" dirty="0"/>
          </a:p>
          <a:p>
            <a:endParaRPr lang="nb-NO" dirty="0"/>
          </a:p>
          <a:p>
            <a:endParaRPr lang="nb-NO" dirty="0"/>
          </a:p>
        </p:txBody>
      </p:sp>
    </p:spTree>
    <p:extLst>
      <p:ext uri="{BB962C8B-B14F-4D97-AF65-F5344CB8AC3E}">
        <p14:creationId xmlns:p14="http://schemas.microsoft.com/office/powerpoint/2010/main" val="69146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0425" y="296845"/>
            <a:ext cx="11587941" cy="898410"/>
          </a:xfrm>
        </p:spPr>
        <p:txBody>
          <a:bodyPr>
            <a:normAutofit/>
          </a:bodyPr>
          <a:lstStyle/>
          <a:p>
            <a:pPr lvl="1" algn="l" rtl="0">
              <a:lnSpc>
                <a:spcPct val="90000"/>
              </a:lnSpc>
              <a:spcBef>
                <a:spcPct val="0"/>
              </a:spcBef>
            </a:pPr>
            <a:r>
              <a:rPr lang="nb-NO" sz="2800" b="1" dirty="0"/>
              <a:t>Effektmål 2: Samarbeid og forståelse over forvaltningsnivåene</a:t>
            </a:r>
            <a:br>
              <a:rPr lang="nb-NO" sz="2800" b="1" dirty="0"/>
            </a:br>
            <a:endParaRPr lang="nb-NO" sz="2800" dirty="0"/>
          </a:p>
        </p:txBody>
      </p:sp>
      <p:pic>
        <p:nvPicPr>
          <p:cNvPr id="4" name="Plassholder for innhold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1502" y="881150"/>
            <a:ext cx="4974025" cy="3208712"/>
          </a:xfrm>
          <a:prstGeom prst="rect">
            <a:avLst/>
          </a:prstGeom>
          <a:noFill/>
        </p:spPr>
      </p:pic>
      <p:pic>
        <p:nvPicPr>
          <p:cNvPr id="5" name="Bild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603" y="881150"/>
            <a:ext cx="5095701" cy="3208712"/>
          </a:xfrm>
          <a:prstGeom prst="rect">
            <a:avLst/>
          </a:prstGeom>
          <a:noFill/>
        </p:spPr>
      </p:pic>
      <p:sp>
        <p:nvSpPr>
          <p:cNvPr id="6" name="TekstSylinder 5"/>
          <p:cNvSpPr txBox="1"/>
          <p:nvPr/>
        </p:nvSpPr>
        <p:spPr>
          <a:xfrm>
            <a:off x="632399" y="4305993"/>
            <a:ext cx="11163992" cy="1754326"/>
          </a:xfrm>
          <a:prstGeom prst="rect">
            <a:avLst/>
          </a:prstGeom>
          <a:noFill/>
        </p:spPr>
        <p:txBody>
          <a:bodyPr wrap="square" rtlCol="0">
            <a:spAutoFit/>
          </a:bodyPr>
          <a:lstStyle/>
          <a:p>
            <a:endParaRPr lang="nb-NO" dirty="0"/>
          </a:p>
          <a:p>
            <a:r>
              <a:rPr lang="nb-NO" dirty="0"/>
              <a:t>Vurdering av måloppnåelse: Prosjektet </a:t>
            </a:r>
            <a:r>
              <a:rPr lang="nb-NO" b="1" dirty="0"/>
              <a:t>har bidratt til økt samarbeid og forståelse over </a:t>
            </a:r>
            <a:r>
              <a:rPr lang="nb-NO" dirty="0"/>
              <a:t>forvaltningsnivåene. Effekten har vært størst på KAD. Dette er en virksomhet preget av turnus og endringer av samarbeidsformer tar dermed tid å videreutvikle.</a:t>
            </a:r>
            <a:br>
              <a:rPr lang="nb-NO" dirty="0"/>
            </a:br>
            <a:endParaRPr lang="nb-NO" dirty="0"/>
          </a:p>
          <a:p>
            <a:endParaRPr lang="nb-NO" dirty="0"/>
          </a:p>
        </p:txBody>
      </p:sp>
    </p:spTree>
    <p:extLst>
      <p:ext uri="{BB962C8B-B14F-4D97-AF65-F5344CB8AC3E}">
        <p14:creationId xmlns:p14="http://schemas.microsoft.com/office/powerpoint/2010/main" val="363405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8390" y="94297"/>
            <a:ext cx="10515600" cy="1325563"/>
          </a:xfrm>
        </p:spPr>
        <p:txBody>
          <a:bodyPr>
            <a:normAutofit/>
          </a:bodyPr>
          <a:lstStyle/>
          <a:p>
            <a:r>
              <a:rPr lang="nb-NO" sz="3200" b="1" dirty="0"/>
              <a:t>Effektmål 3: Brukernes behov på KAD – deres evaluering: </a:t>
            </a:r>
          </a:p>
        </p:txBody>
      </p:sp>
      <p:pic>
        <p:nvPicPr>
          <p:cNvPr id="5" name="Plassholder for innhold 4"/>
          <p:cNvPicPr>
            <a:picLocks noGrp="1" noChangeAspect="1"/>
          </p:cNvPicPr>
          <p:nvPr>
            <p:ph idx="1"/>
          </p:nvPr>
        </p:nvPicPr>
        <p:blipFill>
          <a:blip r:embed="rId2"/>
          <a:stretch>
            <a:fillRect/>
          </a:stretch>
        </p:blipFill>
        <p:spPr>
          <a:xfrm>
            <a:off x="348882" y="1127038"/>
            <a:ext cx="6235727" cy="4711989"/>
          </a:xfrm>
          <a:prstGeom prst="rect">
            <a:avLst/>
          </a:prstGeom>
        </p:spPr>
      </p:pic>
      <p:sp>
        <p:nvSpPr>
          <p:cNvPr id="6" name="TekstSylinder 5"/>
          <p:cNvSpPr txBox="1"/>
          <p:nvPr/>
        </p:nvSpPr>
        <p:spPr>
          <a:xfrm>
            <a:off x="141063" y="5670093"/>
            <a:ext cx="7548207" cy="584775"/>
          </a:xfrm>
          <a:prstGeom prst="rect">
            <a:avLst/>
          </a:prstGeom>
          <a:noFill/>
        </p:spPr>
        <p:txBody>
          <a:bodyPr wrap="square" rtlCol="0">
            <a:spAutoFit/>
          </a:bodyPr>
          <a:lstStyle/>
          <a:p>
            <a:r>
              <a:rPr lang="nb-NO" sz="1400" i="1" dirty="0"/>
              <a:t>Skala:    Ikke i det hele tatt=1     I liten grad= 2     I noen grad=3     I stor grad=4         I svært stor grad=5</a:t>
            </a:r>
            <a:endParaRPr lang="nb-NO" sz="1400" dirty="0"/>
          </a:p>
          <a:p>
            <a:endParaRPr lang="nb-NO" dirty="0"/>
          </a:p>
        </p:txBody>
      </p:sp>
      <p:sp>
        <p:nvSpPr>
          <p:cNvPr id="7" name="TekstSylinder 6"/>
          <p:cNvSpPr txBox="1"/>
          <p:nvPr/>
        </p:nvSpPr>
        <p:spPr>
          <a:xfrm>
            <a:off x="6880168" y="1191944"/>
            <a:ext cx="5311832" cy="5062924"/>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nb-NO" i="1" dirty="0"/>
              <a:t> «Jeg er veldig fornøyd og vet jeg får oppfølging av FAT og kommunen etter oppholdet her.»  </a:t>
            </a:r>
          </a:p>
          <a:p>
            <a:pPr marL="285750" indent="-285750">
              <a:spcAft>
                <a:spcPts val="600"/>
              </a:spcAft>
              <a:buFont typeface="Wingdings" panose="05000000000000000000" pitchFamily="2" charset="2"/>
              <a:buChar char="Ø"/>
            </a:pPr>
            <a:r>
              <a:rPr lang="nb-NO" i="1" dirty="0"/>
              <a:t>«Nei ingen forbedringsforslag i og med at lege og sykepleier jobber med å finne ting som kan hjelpe meg seinere</a:t>
            </a:r>
            <a:r>
              <a:rPr lang="nb-NO" dirty="0"/>
              <a:t>.» </a:t>
            </a:r>
          </a:p>
          <a:p>
            <a:pPr marL="285750" indent="-285750">
              <a:spcAft>
                <a:spcPts val="600"/>
              </a:spcAft>
              <a:buFont typeface="Wingdings" panose="05000000000000000000" pitchFamily="2" charset="2"/>
              <a:buChar char="Ø"/>
            </a:pPr>
            <a:r>
              <a:rPr lang="nb-NO" i="1" dirty="0"/>
              <a:t>«Jeg har nå fått kontakt med psykiatrihjelpen i kommunen, men kjente ikke tilbudet tidligere.»</a:t>
            </a:r>
            <a:r>
              <a:rPr lang="nb-NO" dirty="0"/>
              <a:t> </a:t>
            </a:r>
          </a:p>
          <a:p>
            <a:pPr marL="285750" indent="-285750">
              <a:spcAft>
                <a:spcPts val="600"/>
              </a:spcAft>
              <a:buFont typeface="Wingdings" panose="05000000000000000000" pitchFamily="2" charset="2"/>
              <a:buChar char="Ø"/>
            </a:pPr>
            <a:r>
              <a:rPr lang="nb-NO" i="1" dirty="0"/>
              <a:t>«De har ringt psykiatrisk sykepleier i kommunen som skal følge opp.» </a:t>
            </a:r>
          </a:p>
          <a:p>
            <a:pPr marL="285750" indent="-285750">
              <a:spcAft>
                <a:spcPts val="600"/>
              </a:spcAft>
              <a:buFont typeface="Wingdings" panose="05000000000000000000" pitchFamily="2" charset="2"/>
              <a:buChar char="Ø"/>
            </a:pPr>
            <a:r>
              <a:rPr lang="nb-NO" i="1" dirty="0"/>
              <a:t>«Jeg bad om å få komme hit fra </a:t>
            </a:r>
            <a:r>
              <a:rPr lang="nb-NO" i="1" dirty="0" err="1"/>
              <a:t>Ahus</a:t>
            </a:r>
            <a:r>
              <a:rPr lang="nb-NO" i="1" dirty="0"/>
              <a:t> </a:t>
            </a:r>
            <a:r>
              <a:rPr lang="nb-NO" i="1" dirty="0" err="1"/>
              <a:t>Akuttpsykiatrisk</a:t>
            </a:r>
            <a:r>
              <a:rPr lang="nb-NO" i="1" dirty="0"/>
              <a:t>, hadde vært her før.» </a:t>
            </a:r>
          </a:p>
          <a:p>
            <a:pPr marL="285750" indent="-285750">
              <a:spcAft>
                <a:spcPts val="600"/>
              </a:spcAft>
              <a:buFont typeface="Wingdings" panose="05000000000000000000" pitchFamily="2" charset="2"/>
              <a:buChar char="Ø"/>
            </a:pPr>
            <a:r>
              <a:rPr lang="nb-NO" i="1" dirty="0"/>
              <a:t>«Oppholdet har vært helt optimalt og over alle forventninger, jeg opplever at personalet lytter og </a:t>
            </a:r>
            <a:br>
              <a:rPr lang="nb-NO" i="1" dirty="0"/>
            </a:br>
            <a:r>
              <a:rPr lang="nb-NO" i="1" dirty="0"/>
              <a:t>er respektfulle.»</a:t>
            </a:r>
            <a:endParaRPr lang="nb-NO" dirty="0"/>
          </a:p>
          <a:p>
            <a:br>
              <a:rPr lang="nb-NO" dirty="0"/>
            </a:br>
            <a:endParaRPr lang="nb-NO" i="1" dirty="0"/>
          </a:p>
        </p:txBody>
      </p:sp>
    </p:spTree>
    <p:extLst>
      <p:ext uri="{BB962C8B-B14F-4D97-AF65-F5344CB8AC3E}">
        <p14:creationId xmlns:p14="http://schemas.microsoft.com/office/powerpoint/2010/main" val="388805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13304" y="-17257"/>
            <a:ext cx="10515600" cy="1325563"/>
          </a:xfrm>
        </p:spPr>
        <p:txBody>
          <a:bodyPr>
            <a:normAutofit/>
          </a:bodyPr>
          <a:lstStyle/>
          <a:p>
            <a:r>
              <a:rPr lang="nb-NO" sz="3200" b="1" dirty="0"/>
              <a:t>Ansattes opplevelse av brukernes behov på KAD</a:t>
            </a:r>
          </a:p>
        </p:txBody>
      </p:sp>
      <p:pic>
        <p:nvPicPr>
          <p:cNvPr id="4" name="Plassholder for innhol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783" y="972844"/>
            <a:ext cx="3869821" cy="2268827"/>
          </a:xfrm>
          <a:prstGeom prst="rect">
            <a:avLst/>
          </a:prstGeom>
          <a:noFill/>
        </p:spPr>
      </p:pic>
      <p:pic>
        <p:nvPicPr>
          <p:cNvPr id="5" name="Bild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289" y="972844"/>
            <a:ext cx="3869822" cy="2282011"/>
          </a:xfrm>
          <a:prstGeom prst="rect">
            <a:avLst/>
          </a:prstGeom>
          <a:noFill/>
        </p:spPr>
      </p:pic>
      <p:sp>
        <p:nvSpPr>
          <p:cNvPr id="6" name="TekstSylinder 5"/>
          <p:cNvSpPr txBox="1"/>
          <p:nvPr/>
        </p:nvSpPr>
        <p:spPr>
          <a:xfrm>
            <a:off x="8310120" y="1515199"/>
            <a:ext cx="3417795" cy="2862322"/>
          </a:xfrm>
          <a:prstGeom prst="rect">
            <a:avLst/>
          </a:prstGeom>
          <a:noFill/>
        </p:spPr>
        <p:txBody>
          <a:bodyPr wrap="square" rtlCol="0">
            <a:spAutoFit/>
          </a:bodyPr>
          <a:lstStyle/>
          <a:p>
            <a:r>
              <a:rPr lang="nb-NO" dirty="0"/>
              <a:t>FAT sier: </a:t>
            </a:r>
            <a:r>
              <a:rPr lang="nb-NO" i="1" dirty="0"/>
              <a:t>«Jeg opplever at pasientene har fått en veldig god tjeneste som følge av prosjektet. Noe som de kanskje ikke kunne forvente å få på noen annen måte. Det er min erfaring fra andre steder. Når det er sagt så opplever jeg at det har vært stor samarbeidsvilje. </a:t>
            </a:r>
            <a:endParaRPr lang="nb-NO" dirty="0"/>
          </a:p>
          <a:p>
            <a:endParaRPr lang="nb-NO" dirty="0"/>
          </a:p>
        </p:txBody>
      </p:sp>
      <p:pic>
        <p:nvPicPr>
          <p:cNvPr id="7" name="Bild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1" y="3316129"/>
            <a:ext cx="3869823" cy="2245332"/>
          </a:xfrm>
          <a:prstGeom prst="rect">
            <a:avLst/>
          </a:prstGeom>
          <a:noFill/>
        </p:spPr>
      </p:pic>
      <p:pic>
        <p:nvPicPr>
          <p:cNvPr id="8" name="Bild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1291" y="3331959"/>
            <a:ext cx="3869820" cy="2245332"/>
          </a:xfrm>
          <a:prstGeom prst="rect">
            <a:avLst/>
          </a:prstGeom>
          <a:noFill/>
        </p:spPr>
      </p:pic>
      <p:sp>
        <p:nvSpPr>
          <p:cNvPr id="9" name="TekstSylinder 8"/>
          <p:cNvSpPr txBox="1"/>
          <p:nvPr/>
        </p:nvSpPr>
        <p:spPr>
          <a:xfrm>
            <a:off x="498764" y="5744095"/>
            <a:ext cx="11229151" cy="923330"/>
          </a:xfrm>
          <a:prstGeom prst="rect">
            <a:avLst/>
          </a:prstGeom>
          <a:noFill/>
        </p:spPr>
        <p:txBody>
          <a:bodyPr wrap="square" rtlCol="0">
            <a:spAutoFit/>
          </a:bodyPr>
          <a:lstStyle/>
          <a:p>
            <a:r>
              <a:rPr lang="nb-NO" dirty="0"/>
              <a:t>Vurdering av måloppnåelse</a:t>
            </a:r>
            <a:r>
              <a:rPr lang="nb-NO" b="1" dirty="0"/>
              <a:t>: Nesten alle pasientene som er spurt sier at de i «stor eller svært stor grad» å ha fått et godt tilbud på KAD. De ansatte sier det samme om pasientbehandlingen</a:t>
            </a:r>
            <a:r>
              <a:rPr lang="nb-NO" dirty="0"/>
              <a:t>. Det er derfor grunn til å konkludere med at </a:t>
            </a:r>
            <a:r>
              <a:rPr lang="nb-NO" b="1" dirty="0"/>
              <a:t>samhandlingsprosjektet på KAD i stor grad har gitt en godt pasienttilbud.</a:t>
            </a:r>
          </a:p>
        </p:txBody>
      </p:sp>
    </p:spTree>
    <p:extLst>
      <p:ext uri="{BB962C8B-B14F-4D97-AF65-F5344CB8AC3E}">
        <p14:creationId xmlns:p14="http://schemas.microsoft.com/office/powerpoint/2010/main" val="333157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b="1" dirty="0"/>
              <a:t>Effektmål 3: Brukernes behov på legevakt</a:t>
            </a:r>
          </a:p>
        </p:txBody>
      </p:sp>
      <p:pic>
        <p:nvPicPr>
          <p:cNvPr id="4" name="Plassholder for innhold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94150"/>
            <a:ext cx="4584589" cy="2755631"/>
          </a:xfrm>
          <a:prstGeom prst="rect">
            <a:avLst/>
          </a:prstGeom>
          <a:noFill/>
        </p:spPr>
      </p:pic>
      <p:pic>
        <p:nvPicPr>
          <p:cNvPr id="5" name="Bild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248577"/>
            <a:ext cx="4584589" cy="2485563"/>
          </a:xfrm>
          <a:prstGeom prst="rect">
            <a:avLst/>
          </a:prstGeom>
          <a:noFill/>
        </p:spPr>
      </p:pic>
      <p:sp>
        <p:nvSpPr>
          <p:cNvPr id="6" name="TekstSylinder 5"/>
          <p:cNvSpPr txBox="1"/>
          <p:nvPr/>
        </p:nvSpPr>
        <p:spPr>
          <a:xfrm>
            <a:off x="5810597" y="1607561"/>
            <a:ext cx="6251170" cy="3970318"/>
          </a:xfrm>
          <a:prstGeom prst="rect">
            <a:avLst/>
          </a:prstGeom>
          <a:noFill/>
        </p:spPr>
        <p:txBody>
          <a:bodyPr wrap="square" rtlCol="0">
            <a:spAutoFit/>
          </a:bodyPr>
          <a:lstStyle/>
          <a:p>
            <a:pPr marL="285750" indent="-285750">
              <a:buFont typeface="Arial" panose="020B0604020202020204" pitchFamily="34" charset="0"/>
              <a:buChar char="•"/>
            </a:pPr>
            <a:r>
              <a:rPr lang="nb-NO" dirty="0"/>
              <a:t>Det har ikke vært rom for å spørre pasientene på legevakt om deres opplevelse tilbudet.</a:t>
            </a:r>
          </a:p>
          <a:p>
            <a:endParaRPr lang="nb-NO" dirty="0"/>
          </a:p>
          <a:p>
            <a:pPr marL="285750" indent="-285750">
              <a:buFont typeface="Arial" panose="020B0604020202020204" pitchFamily="34" charset="0"/>
              <a:buChar char="•"/>
            </a:pPr>
            <a:r>
              <a:rPr lang="nb-NO" b="1" dirty="0"/>
              <a:t>Alle partene i prosjektet opplever at tidsvinduet hvor Fat er tilstede på legevakt, er for kort i forhold til pasientenes behov. I et framtidig </a:t>
            </a:r>
            <a:r>
              <a:rPr lang="nb-NO" b="1" dirty="0" err="1"/>
              <a:t>legevaktstilbud</a:t>
            </a:r>
            <a:r>
              <a:rPr lang="nb-NO" b="1" dirty="0"/>
              <a:t> er det derfor ønskelig å få inn FAT over et lengre tidsrom også i helgene.</a:t>
            </a:r>
          </a:p>
          <a:p>
            <a:br>
              <a:rPr lang="nb-NO" dirty="0"/>
            </a:br>
            <a:endParaRPr lang="nb-NO" dirty="0"/>
          </a:p>
          <a:p>
            <a:r>
              <a:rPr lang="nb-NO" dirty="0"/>
              <a:t>Vurdering av måloppnåelse: </a:t>
            </a:r>
            <a:r>
              <a:rPr lang="nb-NO" b="1" dirty="0"/>
              <a:t>Prosjektet har bidratt til bedre pasientbehandling på legevakt, men det er behov for å jobbe videre med å utvikle denne tjenesten videre. </a:t>
            </a:r>
          </a:p>
          <a:p>
            <a:r>
              <a:rPr lang="nb-NO" dirty="0"/>
              <a:t> </a:t>
            </a:r>
          </a:p>
          <a:p>
            <a:endParaRPr lang="nb-NO" dirty="0"/>
          </a:p>
        </p:txBody>
      </p:sp>
    </p:spTree>
    <p:extLst>
      <p:ext uri="{BB962C8B-B14F-4D97-AF65-F5344CB8AC3E}">
        <p14:creationId xmlns:p14="http://schemas.microsoft.com/office/powerpoint/2010/main" val="376768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b="1" dirty="0"/>
              <a:t>Sammenligning med Nedre Romerike KAD viser at det har vært mer enn dobbelt så mange psykiatri-rus-pasienter innlagt ved Follo KAD til tross for at befolkningsgrunnlaget er 48000 færre, (120000 Follo mot 168000 Nedre Romerike). </a:t>
            </a:r>
          </a:p>
        </p:txBody>
      </p:sp>
      <p:sp>
        <p:nvSpPr>
          <p:cNvPr id="3" name="Plassholder for innhold 2"/>
          <p:cNvSpPr>
            <a:spLocks noGrp="1"/>
          </p:cNvSpPr>
          <p:nvPr>
            <p:ph idx="1"/>
          </p:nvPr>
        </p:nvSpPr>
        <p:spPr>
          <a:xfrm>
            <a:off x="838200" y="1601181"/>
            <a:ext cx="10515600" cy="4351338"/>
          </a:xfrm>
        </p:spPr>
        <p:txBody>
          <a:bodyPr>
            <a:noAutofit/>
          </a:bodyPr>
          <a:lstStyle/>
          <a:p>
            <a:pPr marL="0" indent="0">
              <a:buNone/>
            </a:pPr>
            <a:r>
              <a:rPr lang="nb-NO" sz="1800" dirty="0"/>
              <a:t>Ledelsen ved Nedre Romerike KAD angir følgende mulige forklaringsmodeller på forskjellene:</a:t>
            </a:r>
          </a:p>
          <a:p>
            <a:pPr lvl="0"/>
            <a:r>
              <a:rPr lang="nb-NO" sz="1800" dirty="0"/>
              <a:t>Samarbeidsprosjektet i Follo med </a:t>
            </a:r>
            <a:r>
              <a:rPr lang="nb-NO" sz="1800" b="1" dirty="0"/>
              <a:t>FAT har i betydelig </a:t>
            </a:r>
            <a:r>
              <a:rPr lang="nb-NO" sz="1800" dirty="0"/>
              <a:t>grad bidratt til at antall pasienter </a:t>
            </a:r>
            <a:r>
              <a:rPr lang="nb-NO" sz="1800" b="1" dirty="0"/>
              <a:t>innlagt </a:t>
            </a:r>
            <a:r>
              <a:rPr lang="nb-NO" sz="1800" dirty="0"/>
              <a:t>ved Follo KAD er mye større enn antallet ved Nedre Romerike KAD. </a:t>
            </a:r>
          </a:p>
          <a:p>
            <a:pPr lvl="0"/>
            <a:r>
              <a:rPr lang="nb-NO" sz="1800" b="1" dirty="0"/>
              <a:t>FAT teamet </a:t>
            </a:r>
            <a:r>
              <a:rPr lang="nb-NO" sz="1800" dirty="0"/>
              <a:t>har også bistått Follo KAD i større grad i forhold til «</a:t>
            </a:r>
            <a:r>
              <a:rPr lang="nb-NO" sz="1800" b="1" dirty="0"/>
              <a:t>veien videre», </a:t>
            </a:r>
            <a:r>
              <a:rPr lang="nb-NO" sz="1800" dirty="0"/>
              <a:t>og på den måten fått ned liggetiden.  På Nedre Romerike KAD har pasientene ligget i flere dager mens man forsøkte å finne en videre løsning for dem.</a:t>
            </a:r>
          </a:p>
          <a:p>
            <a:pPr lvl="0"/>
            <a:r>
              <a:rPr lang="nb-NO" sz="1800" dirty="0"/>
              <a:t>Prosessen med å gjøre KAD tilbudet om rus/psykiatri kjent for innleggende leger på Nedre Romerike har tatt tid, slik at tilbudet har blitt lite brukt.  </a:t>
            </a:r>
          </a:p>
          <a:p>
            <a:pPr lvl="0"/>
            <a:r>
              <a:rPr lang="nb-NO" sz="1800" b="1" dirty="0"/>
              <a:t>Usikkerhet hos leger/sykepleiere </a:t>
            </a:r>
            <a:r>
              <a:rPr lang="nb-NO" sz="1800" dirty="0"/>
              <a:t>ved Nedre Romerike KAD vedrørende disse pasientene, og særlig ruspasienter. (Det kan være momenter som lite egnede rom, ikke fått på plass alarm, lite undervisning og kjennskap til denne pasientgruppen, engstelse for at pasienten skal ruse seg i avdelingen grunnet lett tilgang til rusmidler i umiddelbar nærhet (Lillestrøm by). </a:t>
            </a:r>
          </a:p>
          <a:p>
            <a:pPr lvl="0"/>
            <a:r>
              <a:rPr lang="nb-NO" sz="1800" dirty="0"/>
              <a:t>Det var i 2017 en relativt høy andel pasienter som ble avvist (totalt 106), dette har imidlertid bedret seg betydelig i 2018 (totalt 57).  Noen av de avviste pasientene var rus/psyk pasienter som kanskje kunne fått et tilbud dersom kompetansen og tryggheten rundt pasientgruppen hadde vært større.  </a:t>
            </a:r>
            <a:endParaRPr lang="nb-NO" sz="1600" dirty="0"/>
          </a:p>
        </p:txBody>
      </p:sp>
    </p:spTree>
    <p:extLst>
      <p:ext uri="{BB962C8B-B14F-4D97-AF65-F5344CB8AC3E}">
        <p14:creationId xmlns:p14="http://schemas.microsoft.com/office/powerpoint/2010/main" val="216955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D:\Pasientflyt e.jpg"/>
          <p:cNvPicPr/>
          <p:nvPr/>
        </p:nvPicPr>
        <p:blipFill>
          <a:blip r:embed="rId2">
            <a:extLst>
              <a:ext uri="{28A0092B-C50C-407E-A947-70E740481C1C}">
                <a14:useLocalDpi xmlns:a14="http://schemas.microsoft.com/office/drawing/2010/main" val="0"/>
              </a:ext>
            </a:extLst>
          </a:blip>
          <a:srcRect/>
          <a:stretch>
            <a:fillRect/>
          </a:stretch>
        </p:blipFill>
        <p:spPr bwMode="auto">
          <a:xfrm>
            <a:off x="166255" y="977612"/>
            <a:ext cx="6409113" cy="4542040"/>
          </a:xfrm>
          <a:prstGeom prst="rect">
            <a:avLst/>
          </a:prstGeom>
          <a:noFill/>
          <a:ln>
            <a:noFill/>
          </a:ln>
        </p:spPr>
      </p:pic>
      <p:sp>
        <p:nvSpPr>
          <p:cNvPr id="3" name="TekstSylinder 2"/>
          <p:cNvSpPr txBox="1"/>
          <p:nvPr/>
        </p:nvSpPr>
        <p:spPr>
          <a:xfrm>
            <a:off x="673331" y="299258"/>
            <a:ext cx="3973484" cy="584775"/>
          </a:xfrm>
          <a:prstGeom prst="rect">
            <a:avLst/>
          </a:prstGeom>
          <a:noFill/>
        </p:spPr>
        <p:txBody>
          <a:bodyPr wrap="square" rtlCol="0">
            <a:spAutoFit/>
          </a:bodyPr>
          <a:lstStyle/>
          <a:p>
            <a:r>
              <a:rPr lang="nb-NO" sz="3200" b="1" dirty="0"/>
              <a:t>Prosjektorganisering </a:t>
            </a:r>
          </a:p>
        </p:txBody>
      </p:sp>
      <p:sp>
        <p:nvSpPr>
          <p:cNvPr id="4" name="TekstSylinder 3"/>
          <p:cNvSpPr txBox="1"/>
          <p:nvPr/>
        </p:nvSpPr>
        <p:spPr>
          <a:xfrm>
            <a:off x="6833062" y="977612"/>
            <a:ext cx="5295207" cy="523220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nb-NO" dirty="0"/>
              <a:t>Oppstart 1 mars 2017 – </a:t>
            </a:r>
            <a:r>
              <a:rPr lang="nb-NO" b="1" dirty="0"/>
              <a:t>Prosjektet ble forankret på høyt ledelses nivå i alle organisasjoner</a:t>
            </a:r>
            <a:r>
              <a:rPr lang="nb-NO" dirty="0"/>
              <a:t>.</a:t>
            </a:r>
          </a:p>
          <a:p>
            <a:pPr marL="285750" indent="-285750">
              <a:buFont typeface="Arial" panose="020B0604020202020204" pitchFamily="34" charset="0"/>
              <a:buChar char="•"/>
            </a:pPr>
            <a:r>
              <a:rPr lang="nb-NO" dirty="0"/>
              <a:t>Prosjektet har </a:t>
            </a:r>
            <a:r>
              <a:rPr lang="nb-NO" b="1" dirty="0"/>
              <a:t>fått statlige midler </a:t>
            </a:r>
            <a:r>
              <a:rPr lang="nb-NO" dirty="0"/>
              <a:t>gjennom Fylkesmannen Oslo og Akershus (1.450.000)og Samhandlingsmidler </a:t>
            </a:r>
            <a:r>
              <a:rPr lang="nb-NO" dirty="0" err="1"/>
              <a:t>Ahus</a:t>
            </a:r>
            <a:r>
              <a:rPr lang="nb-NO" dirty="0"/>
              <a:t>-kommunene (250.000).</a:t>
            </a:r>
          </a:p>
          <a:p>
            <a:endParaRPr lang="nb-NO" dirty="0"/>
          </a:p>
          <a:p>
            <a:r>
              <a:rPr lang="nb-NO" dirty="0"/>
              <a:t>Styringsgruppe – ledelse:</a:t>
            </a:r>
            <a:br>
              <a:rPr lang="nb-NO" dirty="0"/>
            </a:br>
            <a:r>
              <a:rPr lang="nb-NO" dirty="0"/>
              <a:t>kommunalsjefer, avdelingsledere DPS og ARA(rus). </a:t>
            </a:r>
            <a:br>
              <a:rPr lang="nb-NO" dirty="0"/>
            </a:br>
            <a:endParaRPr lang="nb-NO" dirty="0"/>
          </a:p>
          <a:p>
            <a:r>
              <a:rPr lang="nb-NO" dirty="0"/>
              <a:t>Prosjektgruppe - utvikling og gjennomføring:</a:t>
            </a:r>
          </a:p>
          <a:p>
            <a:r>
              <a:rPr lang="nb-NO" dirty="0"/>
              <a:t>Virksomhetsledere i Oppegård og Ski, leder FAT (Follo </a:t>
            </a:r>
            <a:r>
              <a:rPr lang="nb-NO" dirty="0" err="1"/>
              <a:t>akutteam</a:t>
            </a:r>
            <a:r>
              <a:rPr lang="nb-NO" dirty="0"/>
              <a:t>) og ARA lokalt, bruker-representant, Follo LMS: tillitsvalgt, legevaktslege, prosjektleder og prosjektmedarbeider. </a:t>
            </a:r>
            <a:br>
              <a:rPr lang="nb-NO" dirty="0"/>
            </a:br>
            <a:endParaRPr lang="nb-NO" dirty="0"/>
          </a:p>
          <a:p>
            <a:r>
              <a:rPr lang="nb-NO" dirty="0"/>
              <a:t>Klinisk gruppe - rutiner i prosjektet: Fagpersoner i Follo LMS og FAT. </a:t>
            </a:r>
          </a:p>
          <a:p>
            <a:endParaRPr lang="nb-NO" dirty="0"/>
          </a:p>
        </p:txBody>
      </p:sp>
    </p:spTree>
    <p:extLst>
      <p:ext uri="{BB962C8B-B14F-4D97-AF65-F5344CB8AC3E}">
        <p14:creationId xmlns:p14="http://schemas.microsoft.com/office/powerpoint/2010/main" val="72606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707217"/>
          </a:xfrm>
        </p:spPr>
        <p:txBody>
          <a:bodyPr/>
          <a:lstStyle/>
          <a:p>
            <a:r>
              <a:rPr lang="nb-NO" b="1" dirty="0"/>
              <a:t>Konklusjon</a:t>
            </a:r>
          </a:p>
        </p:txBody>
      </p:sp>
      <p:sp>
        <p:nvSpPr>
          <p:cNvPr id="3" name="Plassholder for innhold 2"/>
          <p:cNvSpPr>
            <a:spLocks noGrp="1"/>
          </p:cNvSpPr>
          <p:nvPr>
            <p:ph idx="1"/>
          </p:nvPr>
        </p:nvSpPr>
        <p:spPr>
          <a:xfrm>
            <a:off x="763385" y="1227107"/>
            <a:ext cx="10515600" cy="5098877"/>
          </a:xfrm>
        </p:spPr>
        <p:txBody>
          <a:bodyPr>
            <a:normAutofit fontScale="70000" lnSpcReduction="20000"/>
          </a:bodyPr>
          <a:lstStyle/>
          <a:p>
            <a:r>
              <a:rPr lang="nb-NO" dirty="0"/>
              <a:t>Samhandlingsprosjektet mellom spesialisthelsetjenesten ved Follo DPS FAT og kommunehelsetjenesten ved Follo LMS har i </a:t>
            </a:r>
            <a:r>
              <a:rPr lang="nb-NO" b="1" dirty="0"/>
              <a:t>all hovedsak vært vellykket </a:t>
            </a:r>
            <a:r>
              <a:rPr lang="nb-NO" dirty="0"/>
              <a:t>og alle </a:t>
            </a:r>
            <a:br>
              <a:rPr lang="nb-NO" dirty="0"/>
            </a:br>
            <a:r>
              <a:rPr lang="nb-NO" b="1" dirty="0"/>
              <a:t>partene i prosjektet ønsker å videreføre og videreutvikle prosjektet</a:t>
            </a:r>
            <a:r>
              <a:rPr lang="nb-NO" dirty="0"/>
              <a:t>. </a:t>
            </a:r>
          </a:p>
          <a:p>
            <a:r>
              <a:rPr lang="nb-NO" dirty="0"/>
              <a:t>Prosjektet tas inn i en </a:t>
            </a:r>
            <a:r>
              <a:rPr lang="nb-NO" b="1" dirty="0"/>
              <a:t>permanent driftsfase fra 2019</a:t>
            </a:r>
            <a:r>
              <a:rPr lang="nb-NO" dirty="0"/>
              <a:t>. </a:t>
            </a:r>
          </a:p>
          <a:p>
            <a:r>
              <a:rPr lang="nb-NO" dirty="0"/>
              <a:t>Prosjektet kan bidra med </a:t>
            </a:r>
            <a:r>
              <a:rPr lang="nb-NO" b="1" dirty="0"/>
              <a:t>viktige erfaringer om hvordan man kan organisere et samarbeid mellom spesialisthelsetjenesten og primærhelsetjenesten </a:t>
            </a:r>
            <a:r>
              <a:rPr lang="nb-NO" dirty="0"/>
              <a:t>i framtiden.</a:t>
            </a:r>
          </a:p>
          <a:p>
            <a:r>
              <a:rPr lang="nb-NO" dirty="0"/>
              <a:t>Det er søkt om prosjektmidler for å videre utvikle tjenestene på legevakt, hvor man ønsker å se på </a:t>
            </a:r>
            <a:r>
              <a:rPr lang="nb-NO" b="1" dirty="0"/>
              <a:t>mulige digitale verktøy i grensesnittet </a:t>
            </a:r>
            <a:r>
              <a:rPr lang="nb-NO" dirty="0"/>
              <a:t>spesialisthelsetjeneste og legevakt for denne pasientgruppen.</a:t>
            </a:r>
          </a:p>
          <a:p>
            <a:r>
              <a:rPr lang="nb-NO" b="1" dirty="0"/>
              <a:t>Follo KAD har hatt mer enn dobbelt så mange innleggelser </a:t>
            </a:r>
            <a:r>
              <a:rPr lang="nb-NO" dirty="0"/>
              <a:t>av pasientgruppen som Nedre Romerike KAD og dobbelt så mange som er rapport i «Status for kommunalt døgntilbud 2017» for resten av landet. Mange av disse pasientene </a:t>
            </a:r>
            <a:r>
              <a:rPr lang="nb-NO" b="1" dirty="0"/>
              <a:t>fikk ikke et </a:t>
            </a:r>
            <a:r>
              <a:rPr lang="nb-NO" b="1"/>
              <a:t>tilbud tidligere</a:t>
            </a:r>
            <a:r>
              <a:rPr lang="nb-NO" dirty="0"/>
              <a:t>.</a:t>
            </a:r>
          </a:p>
          <a:p>
            <a:r>
              <a:rPr lang="nb-NO" dirty="0"/>
              <a:t>Den viktigste indikasjonen på at prosjektet har ført til en stor bedring for pasientgruppen, er at </a:t>
            </a:r>
            <a:r>
              <a:rPr lang="nb-NO" b="1" dirty="0"/>
              <a:t>pasientene selv sier at de opplever i </a:t>
            </a:r>
            <a:r>
              <a:rPr lang="nb-NO" b="1" u="sng" dirty="0"/>
              <a:t>stor grad</a:t>
            </a:r>
            <a:r>
              <a:rPr lang="nb-NO" b="1" dirty="0"/>
              <a:t> </a:t>
            </a:r>
            <a:r>
              <a:rPr lang="nb-NO" dirty="0"/>
              <a:t>å få hjelp av tilbudet innleggelse på KAD. </a:t>
            </a:r>
          </a:p>
          <a:p>
            <a:r>
              <a:rPr lang="nb-NO" dirty="0"/>
              <a:t>Videre utvikling av samarbeidet rundt pasienter som er innlagt på KAD bør ha </a:t>
            </a:r>
            <a:r>
              <a:rPr lang="nb-NO" b="1" dirty="0"/>
              <a:t>fokus på dialogen med nettverket rundt pasienten og samarbeidet ut mot hjemkommunene </a:t>
            </a:r>
            <a:r>
              <a:rPr lang="nb-NO" dirty="0"/>
              <a:t>til pasienten. Herunder pasientmedvirkning og fokus på å inkludere nettverket rundt pasienten.</a:t>
            </a:r>
          </a:p>
          <a:p>
            <a:endParaRPr lang="nb-NO" dirty="0"/>
          </a:p>
          <a:p>
            <a:endParaRPr lang="nb-NO" dirty="0"/>
          </a:p>
          <a:p>
            <a:pPr marL="0" indent="0">
              <a:buNone/>
            </a:pPr>
            <a:endParaRPr lang="nb-NO" dirty="0"/>
          </a:p>
          <a:p>
            <a:endParaRPr lang="nb-NO" dirty="0"/>
          </a:p>
        </p:txBody>
      </p:sp>
      <p:pic>
        <p:nvPicPr>
          <p:cNvPr id="6" name="Bilde 5"/>
          <p:cNvPicPr>
            <a:picLocks noChangeAspect="1"/>
          </p:cNvPicPr>
          <p:nvPr/>
        </p:nvPicPr>
        <p:blipFill>
          <a:blip r:embed="rId2"/>
          <a:stretch>
            <a:fillRect/>
          </a:stretch>
        </p:blipFill>
        <p:spPr>
          <a:xfrm>
            <a:off x="9574335" y="465513"/>
            <a:ext cx="2139141" cy="1604356"/>
          </a:xfrm>
          <a:prstGeom prst="rect">
            <a:avLst/>
          </a:prstGeom>
        </p:spPr>
      </p:pic>
    </p:spTree>
    <p:extLst>
      <p:ext uri="{BB962C8B-B14F-4D97-AF65-F5344CB8AC3E}">
        <p14:creationId xmlns:p14="http://schemas.microsoft.com/office/powerpoint/2010/main" val="127556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a:t>     Prosjektets mål:</a:t>
            </a:r>
          </a:p>
        </p:txBody>
      </p:sp>
      <p:sp>
        <p:nvSpPr>
          <p:cNvPr id="3" name="Plassholder for innhold 2"/>
          <p:cNvSpPr>
            <a:spLocks noGrp="1"/>
          </p:cNvSpPr>
          <p:nvPr>
            <p:ph idx="1"/>
          </p:nvPr>
        </p:nvSpPr>
        <p:spPr>
          <a:xfrm>
            <a:off x="671946" y="2506662"/>
            <a:ext cx="10515600" cy="4351338"/>
          </a:xfrm>
        </p:spPr>
        <p:txBody>
          <a:bodyPr>
            <a:normAutofit/>
          </a:bodyPr>
          <a:lstStyle/>
          <a:p>
            <a:pPr lvl="0"/>
            <a:r>
              <a:rPr lang="nb-NO" sz="2400" dirty="0"/>
              <a:t>Utarbeide </a:t>
            </a:r>
            <a:r>
              <a:rPr lang="nb-NO" sz="2400" b="1" dirty="0"/>
              <a:t>helhetlig pasientforløp </a:t>
            </a:r>
            <a:r>
              <a:rPr lang="nb-NO" sz="2400" dirty="0"/>
              <a:t>for personer med psykisk lidelse – og rusproblemer som trenger øyeblikkelig hjelp/behandling.</a:t>
            </a:r>
          </a:p>
          <a:p>
            <a:pPr lvl="0"/>
            <a:r>
              <a:rPr lang="nb-NO" sz="2400" b="1" dirty="0"/>
              <a:t>Øke forståelse på tvers av nivåene</a:t>
            </a:r>
            <a:r>
              <a:rPr lang="nb-NO" sz="2400" dirty="0"/>
              <a:t>, for hverandres arbeidsmåter og organisering</a:t>
            </a:r>
          </a:p>
          <a:p>
            <a:pPr lvl="0"/>
            <a:r>
              <a:rPr lang="nb-NO" sz="2400" dirty="0"/>
              <a:t>Gi </a:t>
            </a:r>
            <a:r>
              <a:rPr lang="nb-NO" sz="2400" b="1" dirty="0"/>
              <a:t>helhetlige tjenester </a:t>
            </a:r>
            <a:r>
              <a:rPr lang="nb-NO" sz="2400" dirty="0"/>
              <a:t>til denne pasientgruppen</a:t>
            </a:r>
          </a:p>
          <a:p>
            <a:pPr lvl="0"/>
            <a:r>
              <a:rPr lang="nb-NO" sz="2400" b="1" dirty="0"/>
              <a:t>Øke kompetansenivået </a:t>
            </a:r>
            <a:r>
              <a:rPr lang="nb-NO" sz="2400" dirty="0"/>
              <a:t>i alle ledd i pasientforløpet</a:t>
            </a:r>
          </a:p>
          <a:p>
            <a:pPr lvl="0"/>
            <a:r>
              <a:rPr lang="nb-NO" sz="2400" b="1" dirty="0"/>
              <a:t>Sikre riktig vurderingskompetanse hele døgnet</a:t>
            </a:r>
          </a:p>
          <a:p>
            <a:pPr lvl="0"/>
            <a:r>
              <a:rPr lang="nb-NO" sz="2400" b="1" dirty="0"/>
              <a:t>Brukeren skal oppleve </a:t>
            </a:r>
            <a:r>
              <a:rPr lang="nb-NO" sz="2400" dirty="0"/>
              <a:t>at de får den hjelpen de trenger</a:t>
            </a:r>
            <a:br>
              <a:rPr lang="nb-NO" sz="2400" dirty="0"/>
            </a:br>
            <a:endParaRPr lang="nb-NO" sz="2400" dirty="0"/>
          </a:p>
          <a:p>
            <a:endParaRPr lang="nb-NO"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222" y="162204"/>
            <a:ext cx="4615796" cy="2152415"/>
          </a:xfrm>
          <a:prstGeom prst="rect">
            <a:avLst/>
          </a:prstGeom>
        </p:spPr>
      </p:pic>
    </p:spTree>
    <p:extLst>
      <p:ext uri="{BB962C8B-B14F-4D97-AF65-F5344CB8AC3E}">
        <p14:creationId xmlns:p14="http://schemas.microsoft.com/office/powerpoint/2010/main" val="57073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97774" y="365125"/>
            <a:ext cx="10456025" cy="565900"/>
          </a:xfrm>
        </p:spPr>
        <p:txBody>
          <a:bodyPr>
            <a:normAutofit fontScale="90000"/>
          </a:bodyPr>
          <a:lstStyle/>
          <a:p>
            <a:r>
              <a:rPr lang="nb-NO" sz="3600" b="1" dirty="0"/>
              <a:t>Resultatmål:</a:t>
            </a:r>
          </a:p>
        </p:txBody>
      </p:sp>
      <p:sp>
        <p:nvSpPr>
          <p:cNvPr id="3" name="Plassholder for innhold 2"/>
          <p:cNvSpPr>
            <a:spLocks noGrp="1"/>
          </p:cNvSpPr>
          <p:nvPr>
            <p:ph idx="1"/>
          </p:nvPr>
        </p:nvSpPr>
        <p:spPr>
          <a:xfrm>
            <a:off x="838199" y="931025"/>
            <a:ext cx="10515600" cy="5544589"/>
          </a:xfrm>
        </p:spPr>
        <p:txBody>
          <a:bodyPr>
            <a:normAutofit fontScale="70000" lnSpcReduction="20000"/>
          </a:bodyPr>
          <a:lstStyle/>
          <a:p>
            <a:pPr lvl="0"/>
            <a:r>
              <a:rPr lang="nb-NO" sz="2900" dirty="0"/>
              <a:t>Etablere en struktur med </a:t>
            </a:r>
            <a:r>
              <a:rPr lang="nb-NO" sz="2900" b="1" dirty="0"/>
              <a:t>felles lokalisering, prosedyrer og rutiner </a:t>
            </a:r>
            <a:r>
              <a:rPr lang="nb-NO" sz="2900" dirty="0"/>
              <a:t>hvor </a:t>
            </a:r>
            <a:r>
              <a:rPr lang="nb-NO" sz="2900" b="1" dirty="0"/>
              <a:t>fagpersonene møtes </a:t>
            </a:r>
            <a:r>
              <a:rPr lang="nb-NO" sz="2900" dirty="0"/>
              <a:t>for vurdering av aktuelle pasienter. </a:t>
            </a:r>
          </a:p>
          <a:p>
            <a:pPr lvl="0"/>
            <a:r>
              <a:rPr lang="nb-NO" sz="2900" b="1" dirty="0"/>
              <a:t>Vurdere bruken av totalt antall senger f</a:t>
            </a:r>
            <a:r>
              <a:rPr lang="nb-NO" sz="2900" dirty="0"/>
              <a:t>or øyeblikkelig hjelp på tvers av nivåer for å gi helhetlige tjenester for pasientgruppen. </a:t>
            </a:r>
          </a:p>
          <a:p>
            <a:pPr marL="0" indent="0">
              <a:spcBef>
                <a:spcPts val="2400"/>
              </a:spcBef>
              <a:buNone/>
            </a:pPr>
            <a:r>
              <a:rPr lang="nb-NO" sz="4600" dirty="0"/>
              <a:t>Effektmål:</a:t>
            </a:r>
          </a:p>
          <a:p>
            <a:r>
              <a:rPr lang="nb-NO" dirty="0"/>
              <a:t>Øke </a:t>
            </a:r>
            <a:r>
              <a:rPr lang="nb-NO" b="1" dirty="0"/>
              <a:t>kompetansenivået</a:t>
            </a:r>
            <a:r>
              <a:rPr lang="nb-NO" dirty="0"/>
              <a:t> i alle ledd i pasientforløpet, med vekt på riktig vurderingskompetanse hele døgnet.</a:t>
            </a:r>
          </a:p>
          <a:p>
            <a:r>
              <a:rPr lang="nb-NO" dirty="0"/>
              <a:t>Å </a:t>
            </a:r>
            <a:r>
              <a:rPr lang="nb-NO" b="1" dirty="0"/>
              <a:t>skape et tettere </a:t>
            </a:r>
            <a:r>
              <a:rPr lang="nb-NO" dirty="0"/>
              <a:t>samarbeid over forvaltningsnivåene: </a:t>
            </a:r>
          </a:p>
          <a:p>
            <a:pPr marL="0" lvl="0" indent="0">
              <a:buNone/>
            </a:pPr>
            <a:r>
              <a:rPr lang="nb-NO" dirty="0"/>
              <a:t>	- Øke forståelse på tvers av forvaltningsnivåene for hverandres arbeidsmåter og  	 	  organisering.</a:t>
            </a:r>
          </a:p>
          <a:p>
            <a:pPr marL="0" indent="0">
              <a:buNone/>
            </a:pPr>
            <a:r>
              <a:rPr lang="nb-NO" dirty="0"/>
              <a:t>	- Utvikle felles språk og begrepsbruk.</a:t>
            </a:r>
            <a:br>
              <a:rPr lang="nb-NO" dirty="0"/>
            </a:br>
            <a:endParaRPr lang="nb-NO" dirty="0"/>
          </a:p>
          <a:p>
            <a:r>
              <a:rPr lang="nb-NO" b="1" dirty="0"/>
              <a:t>Brukerne</a:t>
            </a:r>
            <a:r>
              <a:rPr lang="nb-NO" dirty="0"/>
              <a:t> opplever en akutt-tjeneste utfra sine behov:</a:t>
            </a:r>
          </a:p>
          <a:p>
            <a:pPr marL="0" lvl="0" indent="0">
              <a:buNone/>
            </a:pPr>
            <a:r>
              <a:rPr lang="nb-NO" dirty="0"/>
              <a:t>	- helhetlige tjenester </a:t>
            </a:r>
          </a:p>
          <a:p>
            <a:pPr marL="0" lvl="0" indent="0">
              <a:buNone/>
            </a:pPr>
            <a:r>
              <a:rPr lang="nb-NO" dirty="0"/>
              <a:t>	- behandling på rett nivå</a:t>
            </a:r>
          </a:p>
          <a:p>
            <a:pPr marL="0" lvl="0" indent="0">
              <a:buNone/>
            </a:pPr>
            <a:r>
              <a:rPr lang="nb-NO" dirty="0"/>
              <a:t>	- rett tjeneste til rett tid</a:t>
            </a:r>
          </a:p>
          <a:p>
            <a:pPr marL="0" indent="0">
              <a:buNone/>
            </a:pPr>
            <a:r>
              <a:rPr lang="nb-NO" dirty="0"/>
              <a:t>	- få den hjelpen de trenger.</a:t>
            </a:r>
          </a:p>
        </p:txBody>
      </p:sp>
      <p:pic>
        <p:nvPicPr>
          <p:cNvPr id="4" name="Plassholder for innhold 4"/>
          <p:cNvPicPr>
            <a:picLocks/>
          </p:cNvPicPr>
          <p:nvPr/>
        </p:nvPicPr>
        <p:blipFill>
          <a:blip r:embed="rId2">
            <a:extLst>
              <a:ext uri="{28A0092B-C50C-407E-A947-70E740481C1C}">
                <a14:useLocalDpi xmlns:a14="http://schemas.microsoft.com/office/drawing/2010/main" val="0"/>
              </a:ext>
            </a:extLst>
          </a:blip>
          <a:srcRect/>
          <a:stretch>
            <a:fillRect/>
          </a:stretch>
        </p:blipFill>
        <p:spPr>
          <a:xfrm>
            <a:off x="7340137" y="4230910"/>
            <a:ext cx="3920327" cy="2152415"/>
          </a:xfrm>
          <a:prstGeom prst="rect">
            <a:avLst/>
          </a:prstGeom>
        </p:spPr>
      </p:pic>
    </p:spTree>
    <p:extLst>
      <p:ext uri="{BB962C8B-B14F-4D97-AF65-F5344CB8AC3E}">
        <p14:creationId xmlns:p14="http://schemas.microsoft.com/office/powerpoint/2010/main" val="354196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94906" y="0"/>
            <a:ext cx="10515600" cy="1325563"/>
          </a:xfrm>
        </p:spPr>
        <p:txBody>
          <a:bodyPr>
            <a:normAutofit/>
          </a:bodyPr>
          <a:lstStyle/>
          <a:p>
            <a:r>
              <a:rPr lang="nb-NO" sz="3200" b="1" dirty="0"/>
              <a:t>                  Resultater fra KAD – 2017 og 2018</a:t>
            </a:r>
          </a:p>
        </p:txBody>
      </p:sp>
      <p:pic>
        <p:nvPicPr>
          <p:cNvPr id="4" name="Plassholder for innhol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5883" y="1064029"/>
            <a:ext cx="5727469" cy="3491345"/>
          </a:xfrm>
          <a:prstGeom prst="rect">
            <a:avLst/>
          </a:prstGeom>
          <a:noFill/>
        </p:spPr>
      </p:pic>
      <p:pic>
        <p:nvPicPr>
          <p:cNvPr id="5" name="Bilde 4"/>
          <p:cNvPicPr/>
          <p:nvPr/>
        </p:nvPicPr>
        <p:blipFill>
          <a:blip r:embed="rId3">
            <a:extLst>
              <a:ext uri="{28A0092B-C50C-407E-A947-70E740481C1C}">
                <a14:useLocalDpi xmlns:a14="http://schemas.microsoft.com/office/drawing/2010/main" val="0"/>
              </a:ext>
            </a:extLst>
          </a:blip>
          <a:srcRect/>
          <a:stretch>
            <a:fillRect/>
          </a:stretch>
        </p:blipFill>
        <p:spPr bwMode="auto">
          <a:xfrm>
            <a:off x="6309360" y="1064029"/>
            <a:ext cx="5569528" cy="3491345"/>
          </a:xfrm>
          <a:prstGeom prst="rect">
            <a:avLst/>
          </a:prstGeom>
          <a:noFill/>
        </p:spPr>
      </p:pic>
      <p:sp>
        <p:nvSpPr>
          <p:cNvPr id="6" name="TekstSylinder 5"/>
          <p:cNvSpPr txBox="1"/>
          <p:nvPr/>
        </p:nvSpPr>
        <p:spPr>
          <a:xfrm>
            <a:off x="1088967" y="4862946"/>
            <a:ext cx="9651078" cy="1938992"/>
          </a:xfrm>
          <a:prstGeom prst="rect">
            <a:avLst/>
          </a:prstGeom>
          <a:noFill/>
        </p:spPr>
        <p:txBody>
          <a:bodyPr wrap="square" rtlCol="0">
            <a:spAutoFit/>
          </a:bodyPr>
          <a:lstStyle/>
          <a:p>
            <a:pPr marL="342900" indent="-342900">
              <a:buFont typeface="Arial" panose="020B0604020202020204" pitchFamily="34" charset="0"/>
              <a:buChar char="•"/>
            </a:pPr>
            <a:r>
              <a:rPr lang="nb-NO" sz="2000" dirty="0"/>
              <a:t>Bruken av tilbudet har økt gjennom prosjektperioden.</a:t>
            </a:r>
          </a:p>
          <a:p>
            <a:endParaRPr lang="nb-NO" sz="2000" dirty="0"/>
          </a:p>
          <a:p>
            <a:pPr marL="342900" indent="-342900">
              <a:buFont typeface="Arial" panose="020B0604020202020204" pitchFamily="34" charset="0"/>
              <a:buChar char="•"/>
            </a:pPr>
            <a:r>
              <a:rPr lang="nb-NO" sz="2000" dirty="0"/>
              <a:t>«Status for kommunalt døgntilbud 2017», viser at andelen pasienter innlagt i kommunale døgntilbud med diagnoser innen psykiatri og rus var 6%. Ved Follo KAD var tilsvarende tall 13%, vel dobbelt så høyt som landsgjennomsnittet.  </a:t>
            </a:r>
          </a:p>
          <a:p>
            <a:endParaRPr lang="nb-NO" sz="2000" dirty="0"/>
          </a:p>
        </p:txBody>
      </p:sp>
    </p:spTree>
    <p:extLst>
      <p:ext uri="{BB962C8B-B14F-4D97-AF65-F5344CB8AC3E}">
        <p14:creationId xmlns:p14="http://schemas.microsoft.com/office/powerpoint/2010/main" val="225485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b="1" dirty="0"/>
              <a:t>Metoder for evaluering – Kvantitativ og kvalitativ</a:t>
            </a:r>
          </a:p>
        </p:txBody>
      </p:sp>
      <p:sp>
        <p:nvSpPr>
          <p:cNvPr id="3" name="Plassholder for innhold 2"/>
          <p:cNvSpPr>
            <a:spLocks noGrp="1"/>
          </p:cNvSpPr>
          <p:nvPr>
            <p:ph idx="1"/>
          </p:nvPr>
        </p:nvSpPr>
        <p:spPr/>
        <p:txBody>
          <a:bodyPr>
            <a:normAutofit lnSpcReduction="10000"/>
          </a:bodyPr>
          <a:lstStyle/>
          <a:p>
            <a:pPr lvl="0"/>
            <a:r>
              <a:rPr lang="nb-NO" dirty="0"/>
              <a:t>Anonym registrering av pasientpågang legevakt og KAD.</a:t>
            </a:r>
          </a:p>
          <a:p>
            <a:pPr lvl="0"/>
            <a:r>
              <a:rPr lang="nb-NO" dirty="0"/>
              <a:t>Anonym spørreunderundersøkelse blant pasienter på KAD.</a:t>
            </a:r>
          </a:p>
          <a:p>
            <a:pPr lvl="0"/>
            <a:r>
              <a:rPr lang="nb-NO" dirty="0"/>
              <a:t>Anonym spørreunderundersøkelse (Quest Back) FAT og ansatte ved legevakt, KAD (pleiepersonell og leger separat).</a:t>
            </a:r>
          </a:p>
          <a:p>
            <a:pPr lvl="0"/>
            <a:r>
              <a:rPr lang="nb-NO" dirty="0"/>
              <a:t>3 Fokusgruppeintervju: ett med prosjektgruppa, ett for KAD og ett for legevakt, med representanter for fagprofesjonene i Follo LMS og FAT. </a:t>
            </a:r>
          </a:p>
          <a:p>
            <a:pPr lvl="0"/>
            <a:r>
              <a:rPr lang="nb-NO" dirty="0"/>
              <a:t>Sammenligne tilbudet her med tilsvarende tilbud i </a:t>
            </a:r>
            <a:r>
              <a:rPr lang="nb-NO" dirty="0" err="1"/>
              <a:t>Ahus</a:t>
            </a:r>
            <a:r>
              <a:rPr lang="nb-NO" dirty="0"/>
              <a:t>-området (Nedre Romerike KAD) og deres registreringer av pasientpågang. </a:t>
            </a:r>
          </a:p>
          <a:p>
            <a:pPr lvl="0"/>
            <a:r>
              <a:rPr lang="nb-NO" dirty="0"/>
              <a:t>Innhente data fra </a:t>
            </a:r>
            <a:r>
              <a:rPr lang="nb-NO" dirty="0" err="1"/>
              <a:t>Ahus</a:t>
            </a:r>
            <a:r>
              <a:rPr lang="nb-NO" dirty="0"/>
              <a:t> Akutt-psykiatri, Akuttplasser ved Follo ARA og «Kriseplasser» ved Follo DPS.</a:t>
            </a:r>
          </a:p>
        </p:txBody>
      </p:sp>
    </p:spTree>
    <p:extLst>
      <p:ext uri="{BB962C8B-B14F-4D97-AF65-F5344CB8AC3E}">
        <p14:creationId xmlns:p14="http://schemas.microsoft.com/office/powerpoint/2010/main" val="75966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2">
            <a:extLst>
              <a:ext uri="{28A0092B-C50C-407E-A947-70E740481C1C}">
                <a14:useLocalDpi xmlns:a14="http://schemas.microsoft.com/office/drawing/2010/main" val="0"/>
              </a:ext>
            </a:extLst>
          </a:blip>
          <a:srcRect/>
          <a:stretch>
            <a:fillRect/>
          </a:stretch>
        </p:blipFill>
        <p:spPr bwMode="auto">
          <a:xfrm>
            <a:off x="374072" y="0"/>
            <a:ext cx="5436783" cy="3236999"/>
          </a:xfrm>
          <a:prstGeom prst="rect">
            <a:avLst/>
          </a:prstGeom>
          <a:noFill/>
        </p:spPr>
      </p:pic>
      <p:pic>
        <p:nvPicPr>
          <p:cNvPr id="3" name="Bilde 2"/>
          <p:cNvPicPr/>
          <p:nvPr/>
        </p:nvPicPr>
        <p:blipFill>
          <a:blip r:embed="rId3">
            <a:extLst>
              <a:ext uri="{28A0092B-C50C-407E-A947-70E740481C1C}">
                <a14:useLocalDpi xmlns:a14="http://schemas.microsoft.com/office/drawing/2010/main" val="0"/>
              </a:ext>
            </a:extLst>
          </a:blip>
          <a:srcRect/>
          <a:stretch>
            <a:fillRect/>
          </a:stretch>
        </p:blipFill>
        <p:spPr bwMode="auto">
          <a:xfrm>
            <a:off x="6143625" y="0"/>
            <a:ext cx="5436004" cy="3236999"/>
          </a:xfrm>
          <a:prstGeom prst="rect">
            <a:avLst/>
          </a:prstGeom>
          <a:noFill/>
        </p:spPr>
      </p:pic>
      <p:pic>
        <p:nvPicPr>
          <p:cNvPr id="4" name="Bilde 3"/>
          <p:cNvPicPr/>
          <p:nvPr/>
        </p:nvPicPr>
        <p:blipFill>
          <a:blip r:embed="rId4">
            <a:extLst>
              <a:ext uri="{28A0092B-C50C-407E-A947-70E740481C1C}">
                <a14:useLocalDpi xmlns:a14="http://schemas.microsoft.com/office/drawing/2010/main" val="0"/>
              </a:ext>
            </a:extLst>
          </a:blip>
          <a:srcRect/>
          <a:stretch>
            <a:fillRect/>
          </a:stretch>
        </p:blipFill>
        <p:spPr bwMode="auto">
          <a:xfrm>
            <a:off x="374072" y="3554961"/>
            <a:ext cx="5436783" cy="3303039"/>
          </a:xfrm>
          <a:prstGeom prst="rect">
            <a:avLst/>
          </a:prstGeom>
          <a:noFill/>
        </p:spPr>
      </p:pic>
      <p:sp>
        <p:nvSpPr>
          <p:cNvPr id="5" name="TekstSylinder 4"/>
          <p:cNvSpPr txBox="1"/>
          <p:nvPr/>
        </p:nvSpPr>
        <p:spPr>
          <a:xfrm>
            <a:off x="6342611" y="3554961"/>
            <a:ext cx="5336771" cy="2862322"/>
          </a:xfrm>
          <a:prstGeom prst="rect">
            <a:avLst/>
          </a:prstGeom>
          <a:noFill/>
        </p:spPr>
        <p:txBody>
          <a:bodyPr wrap="square" rtlCol="0">
            <a:spAutoFit/>
          </a:bodyPr>
          <a:lstStyle/>
          <a:p>
            <a:pPr marL="285750" indent="-285750">
              <a:buFont typeface="Arial" panose="020B0604020202020204" pitchFamily="34" charset="0"/>
              <a:buChar char="•"/>
            </a:pPr>
            <a:r>
              <a:rPr lang="nb-NO" dirty="0"/>
              <a:t>Gjennomsnittlig antall </a:t>
            </a:r>
            <a:r>
              <a:rPr lang="nb-NO" b="1" dirty="0"/>
              <a:t>liggedøgn er 2,8</a:t>
            </a:r>
            <a:r>
              <a:rPr lang="nb-NO" dirty="0"/>
              <a:t>.</a:t>
            </a:r>
          </a:p>
          <a:p>
            <a:endParaRPr lang="nb-NO" dirty="0"/>
          </a:p>
          <a:p>
            <a:pPr marL="285750" indent="-285750">
              <a:buFont typeface="Arial" panose="020B0604020202020204" pitchFamily="34" charset="0"/>
              <a:buChar char="•"/>
            </a:pPr>
            <a:r>
              <a:rPr lang="nb-NO" b="1" dirty="0"/>
              <a:t>Aldersfordelingen</a:t>
            </a:r>
            <a:r>
              <a:rPr lang="nb-NO" dirty="0"/>
              <a:t> på enkeltpersoner viser en relativ jevn fordeling mellom aldersgruppene under 70 år. </a:t>
            </a:r>
            <a:br>
              <a:rPr lang="nb-NO" dirty="0"/>
            </a:br>
            <a:endParaRPr lang="nb-NO" dirty="0"/>
          </a:p>
          <a:p>
            <a:pPr marL="285750" indent="-285750">
              <a:buFont typeface="Arial" panose="020B0604020202020204" pitchFamily="34" charset="0"/>
              <a:buChar char="•"/>
            </a:pPr>
            <a:r>
              <a:rPr lang="nb-NO" dirty="0"/>
              <a:t>Det er et godt samsvar mellom de pasientene som var tiltenkt å komme til KAD og de som faktisk har kommet til KAD. </a:t>
            </a:r>
            <a:r>
              <a:rPr lang="nb-NO" b="1" dirty="0"/>
              <a:t>Mange av disse pasientene fikk ikke tidligere noe tilbud om innleggelse</a:t>
            </a:r>
            <a:r>
              <a:rPr lang="nb-NO" dirty="0"/>
              <a:t>. </a:t>
            </a:r>
          </a:p>
          <a:p>
            <a:endParaRPr lang="nb-NO" dirty="0"/>
          </a:p>
        </p:txBody>
      </p:sp>
    </p:spTree>
    <p:extLst>
      <p:ext uri="{BB962C8B-B14F-4D97-AF65-F5344CB8AC3E}">
        <p14:creationId xmlns:p14="http://schemas.microsoft.com/office/powerpoint/2010/main" val="80924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p:nvPr/>
        </p:nvPicPr>
        <p:blipFill>
          <a:blip r:embed="rId2">
            <a:extLst>
              <a:ext uri="{28A0092B-C50C-407E-A947-70E740481C1C}">
                <a14:useLocalDpi xmlns:a14="http://schemas.microsoft.com/office/drawing/2010/main" val="0"/>
              </a:ext>
            </a:extLst>
          </a:blip>
          <a:srcRect/>
          <a:stretch>
            <a:fillRect/>
          </a:stretch>
        </p:blipFill>
        <p:spPr bwMode="auto">
          <a:xfrm>
            <a:off x="357446" y="3549535"/>
            <a:ext cx="5469775" cy="3308465"/>
          </a:xfrm>
          <a:prstGeom prst="rect">
            <a:avLst/>
          </a:prstGeom>
          <a:noFill/>
        </p:spPr>
      </p:pic>
      <p:pic>
        <p:nvPicPr>
          <p:cNvPr id="5" name="Bilde 4"/>
          <p:cNvPicPr>
            <a:picLocks noChangeAspect="1"/>
          </p:cNvPicPr>
          <p:nvPr/>
        </p:nvPicPr>
        <p:blipFill>
          <a:blip r:embed="rId3"/>
          <a:stretch>
            <a:fillRect/>
          </a:stretch>
        </p:blipFill>
        <p:spPr>
          <a:xfrm>
            <a:off x="340821" y="0"/>
            <a:ext cx="5486400" cy="3291840"/>
          </a:xfrm>
          <a:prstGeom prst="rect">
            <a:avLst/>
          </a:prstGeom>
        </p:spPr>
      </p:pic>
      <p:pic>
        <p:nvPicPr>
          <p:cNvPr id="6" name="Bilde 5"/>
          <p:cNvPicPr>
            <a:picLocks noChangeAspect="1"/>
          </p:cNvPicPr>
          <p:nvPr/>
        </p:nvPicPr>
        <p:blipFill>
          <a:blip r:embed="rId4"/>
          <a:stretch>
            <a:fillRect/>
          </a:stretch>
        </p:blipFill>
        <p:spPr>
          <a:xfrm>
            <a:off x="6434051" y="0"/>
            <a:ext cx="5383516" cy="3297535"/>
          </a:xfrm>
          <a:prstGeom prst="rect">
            <a:avLst/>
          </a:prstGeom>
        </p:spPr>
      </p:pic>
      <p:sp>
        <p:nvSpPr>
          <p:cNvPr id="8" name="TekstSylinder 7"/>
          <p:cNvSpPr txBox="1"/>
          <p:nvPr/>
        </p:nvSpPr>
        <p:spPr>
          <a:xfrm>
            <a:off x="6176356" y="3549535"/>
            <a:ext cx="5860473" cy="19082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nb-NO" dirty="0"/>
              <a:t>«Status for kommunalt døgntilbud 2017» (4),</a:t>
            </a:r>
            <a:r>
              <a:rPr lang="nb-NO" i="1" dirty="0"/>
              <a:t> </a:t>
            </a:r>
            <a:r>
              <a:rPr lang="nb-NO" dirty="0"/>
              <a:t>angir på </a:t>
            </a:r>
            <a:r>
              <a:rPr lang="nb-NO" b="1" dirty="0"/>
              <a:t>landsbasis at (67%) av pasientgruppen reiser hjem. Ved Follo KAD reiser en høyere andel hjem (82%). </a:t>
            </a:r>
            <a:r>
              <a:rPr lang="nb-NO" dirty="0"/>
              <a:t>På landsbasis reiser noen flere videre til Spesialisthelsetjenesten (18%) enn ved Follo KAD (14%).  </a:t>
            </a:r>
            <a:endParaRPr lang="nb-NO" i="1" dirty="0"/>
          </a:p>
          <a:p>
            <a:pPr>
              <a:spcAft>
                <a:spcPts val="1200"/>
              </a:spcAft>
            </a:pPr>
            <a:endParaRPr lang="nb-NO" dirty="0"/>
          </a:p>
        </p:txBody>
      </p:sp>
    </p:spTree>
    <p:extLst>
      <p:ext uri="{BB962C8B-B14F-4D97-AF65-F5344CB8AC3E}">
        <p14:creationId xmlns:p14="http://schemas.microsoft.com/office/powerpoint/2010/main" val="370309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82981"/>
            <a:ext cx="4912821" cy="3108612"/>
          </a:xfrm>
          <a:prstGeom prst="rect">
            <a:avLst/>
          </a:prstGeom>
          <a:noFill/>
        </p:spPr>
      </p:pic>
      <p:pic>
        <p:nvPicPr>
          <p:cNvPr id="3" name="Bilde 2"/>
          <p:cNvPicPr/>
          <p:nvPr/>
        </p:nvPicPr>
        <p:blipFill>
          <a:blip r:embed="rId3">
            <a:extLst>
              <a:ext uri="{28A0092B-C50C-407E-A947-70E740481C1C}">
                <a14:useLocalDpi xmlns:a14="http://schemas.microsoft.com/office/drawing/2010/main" val="0"/>
              </a:ext>
            </a:extLst>
          </a:blip>
          <a:srcRect/>
          <a:stretch>
            <a:fillRect/>
          </a:stretch>
        </p:blipFill>
        <p:spPr bwMode="auto">
          <a:xfrm>
            <a:off x="274320" y="3524946"/>
            <a:ext cx="4912821" cy="3075359"/>
          </a:xfrm>
          <a:prstGeom prst="rect">
            <a:avLst/>
          </a:prstGeom>
          <a:noFill/>
        </p:spPr>
      </p:pic>
      <p:pic>
        <p:nvPicPr>
          <p:cNvPr id="4" name="Bilde 3"/>
          <p:cNvPicPr/>
          <p:nvPr/>
        </p:nvPicPr>
        <p:blipFill>
          <a:blip r:embed="rId4">
            <a:extLst>
              <a:ext uri="{28A0092B-C50C-407E-A947-70E740481C1C}">
                <a14:useLocalDpi xmlns:a14="http://schemas.microsoft.com/office/drawing/2010/main" val="0"/>
              </a:ext>
            </a:extLst>
          </a:blip>
          <a:srcRect/>
          <a:stretch>
            <a:fillRect/>
          </a:stretch>
        </p:blipFill>
        <p:spPr bwMode="auto">
          <a:xfrm>
            <a:off x="6234544" y="3524946"/>
            <a:ext cx="5045827" cy="3108612"/>
          </a:xfrm>
          <a:prstGeom prst="rect">
            <a:avLst/>
          </a:prstGeom>
          <a:noFill/>
        </p:spPr>
      </p:pic>
      <p:sp>
        <p:nvSpPr>
          <p:cNvPr id="5" name="TekstSylinder 4"/>
          <p:cNvSpPr txBox="1"/>
          <p:nvPr/>
        </p:nvSpPr>
        <p:spPr>
          <a:xfrm>
            <a:off x="5461462" y="432261"/>
            <a:ext cx="6558742" cy="3154710"/>
          </a:xfrm>
          <a:prstGeom prst="rect">
            <a:avLst/>
          </a:prstGeom>
          <a:noFill/>
        </p:spPr>
        <p:txBody>
          <a:bodyPr wrap="square" rtlCol="0">
            <a:spAutoFit/>
          </a:bodyPr>
          <a:lstStyle/>
          <a:p>
            <a:pPr algn="ctr"/>
            <a:r>
              <a:rPr lang="nb-NO" sz="2800" b="1" dirty="0"/>
              <a:t>Resultater fra legevakt </a:t>
            </a:r>
          </a:p>
          <a:p>
            <a:pPr>
              <a:spcAft>
                <a:spcPts val="1200"/>
              </a:spcAft>
            </a:pPr>
            <a:r>
              <a:rPr lang="nb-NO" sz="2800" b="1" dirty="0"/>
              <a:t>november 2017 til og med desember 2018</a:t>
            </a:r>
          </a:p>
          <a:p>
            <a:pPr marL="285750" indent="-285750">
              <a:spcAft>
                <a:spcPts val="1000"/>
              </a:spcAft>
              <a:buFont typeface="Arial" panose="020B0604020202020204" pitchFamily="34" charset="0"/>
              <a:buChar char="•"/>
            </a:pPr>
            <a:r>
              <a:rPr lang="nb-NO" dirty="0"/>
              <a:t>Totaltallene viser i gjennomsnitt 100 pasienter per måned </a:t>
            </a:r>
            <a:br>
              <a:rPr lang="nb-NO" dirty="0"/>
            </a:br>
            <a:r>
              <a:rPr lang="nb-NO" dirty="0"/>
              <a:t>(OBS feilkilder i materialet – reelt noe flere).</a:t>
            </a:r>
          </a:p>
          <a:p>
            <a:pPr marL="285750" indent="-285750">
              <a:spcAft>
                <a:spcPts val="1000"/>
              </a:spcAft>
              <a:buFont typeface="Arial" panose="020B0604020202020204" pitchFamily="34" charset="0"/>
              <a:buChar char="•"/>
            </a:pPr>
            <a:r>
              <a:rPr lang="nb-NO" dirty="0"/>
              <a:t>Det er flest pasienter </a:t>
            </a:r>
            <a:r>
              <a:rPr lang="nb-NO" b="1" dirty="0"/>
              <a:t>blant de unge</a:t>
            </a:r>
            <a:r>
              <a:rPr lang="nb-NO" dirty="0"/>
              <a:t>, særlig gruppen 20-29 år.</a:t>
            </a:r>
          </a:p>
          <a:p>
            <a:pPr marL="285750" indent="-285750">
              <a:spcAft>
                <a:spcPts val="1000"/>
              </a:spcAft>
              <a:buFont typeface="Arial" panose="020B0604020202020204" pitchFamily="34" charset="0"/>
              <a:buChar char="•"/>
            </a:pPr>
            <a:r>
              <a:rPr lang="nb-NO" dirty="0"/>
              <a:t>Diagnosegrupper, a</a:t>
            </a:r>
            <a:r>
              <a:rPr lang="nb-NO" b="1" dirty="0"/>
              <a:t>ngst, alkohol og selvskading dominerer, </a:t>
            </a:r>
            <a:r>
              <a:rPr lang="nb-NO" dirty="0"/>
              <a:t>psykoser og depresjon</a:t>
            </a:r>
          </a:p>
          <a:p>
            <a:pPr>
              <a:spcAft>
                <a:spcPts val="1800"/>
              </a:spcAft>
            </a:pPr>
            <a:endParaRPr lang="nb-NO" dirty="0"/>
          </a:p>
        </p:txBody>
      </p:sp>
    </p:spTree>
    <p:extLst>
      <p:ext uri="{BB962C8B-B14F-4D97-AF65-F5344CB8AC3E}">
        <p14:creationId xmlns:p14="http://schemas.microsoft.com/office/powerpoint/2010/main" val="2950927862"/>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3564</TotalTime>
  <Words>1377</Words>
  <Application>Microsoft Office PowerPoint</Application>
  <PresentationFormat>Widescreen</PresentationFormat>
  <Paragraphs>122</Paragraphs>
  <Slides>20</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Calibri</vt:lpstr>
      <vt:lpstr>Calibri Light</vt:lpstr>
      <vt:lpstr>Wingdings</vt:lpstr>
      <vt:lpstr>Office Theme</vt:lpstr>
      <vt:lpstr>PowerPoint-presentasjon</vt:lpstr>
      <vt:lpstr>PowerPoint-presentasjon</vt:lpstr>
      <vt:lpstr>     Prosjektets mål:</vt:lpstr>
      <vt:lpstr>Resultatmål:</vt:lpstr>
      <vt:lpstr>                  Resultater fra KAD – 2017 og 2018</vt:lpstr>
      <vt:lpstr>Metoder for evaluering – Kvantitativ og kvalitativ</vt:lpstr>
      <vt:lpstr>PowerPoint-presentasjon</vt:lpstr>
      <vt:lpstr>PowerPoint-presentasjon</vt:lpstr>
      <vt:lpstr>PowerPoint-presentasjon</vt:lpstr>
      <vt:lpstr>PowerPoint-presentasjon</vt:lpstr>
      <vt:lpstr>PowerPoint-presentasjon</vt:lpstr>
      <vt:lpstr>FAT – involvering 2018</vt:lpstr>
      <vt:lpstr>Måloppnåelse resultatmål</vt:lpstr>
      <vt:lpstr>PowerPoint-presentasjon</vt:lpstr>
      <vt:lpstr>Effektmål 2: Samarbeid og forståelse over forvaltningsnivåene </vt:lpstr>
      <vt:lpstr>Effektmål 3: Brukernes behov på KAD – deres evaluering: </vt:lpstr>
      <vt:lpstr>Ansattes opplevelse av brukernes behov på KAD</vt:lpstr>
      <vt:lpstr>Effektmål 3: Brukernes behov på legevakt</vt:lpstr>
      <vt:lpstr>Sammenligning med Nedre Romerike KAD viser at det har vært mer enn dobbelt så mange psykiatri-rus-pasienter innlagt ved Follo KAD til tross for at befolkningsgrunnlaget er 48000 færre, (120000 Follo mot 168000 Nedre Romerike). </vt:lpstr>
      <vt:lpstr>Konklusjon</vt:lpstr>
    </vt:vector>
  </TitlesOfParts>
  <Company>Ski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Gro Hege Ludvigsen</dc:creator>
  <cp:lastModifiedBy>Sigbjørn Kristiansen</cp:lastModifiedBy>
  <cp:revision>153</cp:revision>
  <cp:lastPrinted>2018-02-08T13:27:46Z</cp:lastPrinted>
  <dcterms:created xsi:type="dcterms:W3CDTF">2018-01-17T14:29:02Z</dcterms:created>
  <dcterms:modified xsi:type="dcterms:W3CDTF">2019-04-03T09:42:13Z</dcterms:modified>
</cp:coreProperties>
</file>