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>
        <p:scale>
          <a:sx n="49" d="100"/>
          <a:sy n="49" d="100"/>
        </p:scale>
        <p:origin x="376" y="4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DD2F-9C2B-4398-8FDF-F19EA10A42F3}" type="datetimeFigureOut">
              <a:rPr lang="nb-NO" smtClean="0"/>
              <a:t>31.01.2019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C74B-9A35-409A-B658-29EEDBEEC82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45025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DD2F-9C2B-4398-8FDF-F19EA10A42F3}" type="datetimeFigureOut">
              <a:rPr lang="nb-NO" smtClean="0"/>
              <a:t>31.01.2019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C74B-9A35-409A-B658-29EEDBEEC82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42339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DD2F-9C2B-4398-8FDF-F19EA10A42F3}" type="datetimeFigureOut">
              <a:rPr lang="nb-NO" smtClean="0"/>
              <a:t>31.01.2019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C74B-9A35-409A-B658-29EEDBEEC82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07074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DD2F-9C2B-4398-8FDF-F19EA10A42F3}" type="datetimeFigureOut">
              <a:rPr lang="nb-NO" smtClean="0"/>
              <a:t>31.01.2019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C74B-9A35-409A-B658-29EEDBEEC82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8975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DD2F-9C2B-4398-8FDF-F19EA10A42F3}" type="datetimeFigureOut">
              <a:rPr lang="nb-NO" smtClean="0"/>
              <a:t>31.01.2019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C74B-9A35-409A-B658-29EEDBEEC82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08046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DD2F-9C2B-4398-8FDF-F19EA10A42F3}" type="datetimeFigureOut">
              <a:rPr lang="nb-NO" smtClean="0"/>
              <a:t>31.01.2019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C74B-9A35-409A-B658-29EEDBEEC82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750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DD2F-9C2B-4398-8FDF-F19EA10A42F3}" type="datetimeFigureOut">
              <a:rPr lang="nb-NO" smtClean="0"/>
              <a:t>31.01.2019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C74B-9A35-409A-B658-29EEDBEEC82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10059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DD2F-9C2B-4398-8FDF-F19EA10A42F3}" type="datetimeFigureOut">
              <a:rPr lang="nb-NO" smtClean="0"/>
              <a:t>31.01.2019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C74B-9A35-409A-B658-29EEDBEEC82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64136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DD2F-9C2B-4398-8FDF-F19EA10A42F3}" type="datetimeFigureOut">
              <a:rPr lang="nb-NO" smtClean="0"/>
              <a:t>31.01.2019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C74B-9A35-409A-B658-29EEDBEEC82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52521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DD2F-9C2B-4398-8FDF-F19EA10A42F3}" type="datetimeFigureOut">
              <a:rPr lang="nb-NO" smtClean="0"/>
              <a:t>31.01.2019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C74B-9A35-409A-B658-29EEDBEEC82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635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DD2F-9C2B-4398-8FDF-F19EA10A42F3}" type="datetimeFigureOut">
              <a:rPr lang="nb-NO" smtClean="0"/>
              <a:t>31.01.2019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4C74B-9A35-409A-B658-29EEDBEEC82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6388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5DD2F-9C2B-4398-8FDF-F19EA10A42F3}" type="datetimeFigureOut">
              <a:rPr lang="nb-NO" smtClean="0"/>
              <a:t>31.01.2019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4C74B-9A35-409A-B658-29EEDBEEC82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87999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noProof="1"/>
              <a:t>Oppfølging av etterlatte – Bruk av etterlattesamtaler</a:t>
            </a:r>
            <a:endParaRPr lang="nb-NO" dirty="0"/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133" y="3509963"/>
            <a:ext cx="3010587" cy="281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3805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/>
              <a:t>Formål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2044700"/>
            <a:ext cx="10515600" cy="4351338"/>
          </a:xfrm>
        </p:spPr>
        <p:txBody>
          <a:bodyPr/>
          <a:lstStyle/>
          <a:p>
            <a:pPr>
              <a:buClr>
                <a:srgbClr val="A85229"/>
              </a:buClr>
            </a:pPr>
            <a:r>
              <a:rPr lang="nb-NO" noProof="1">
                <a:latin typeface="Calibri" panose="020F0502020204030204" pitchFamily="34" charset="0"/>
              </a:rPr>
              <a:t>Gi etterlatte mulighet til å stille spørsmål og å reflektere omkring sykeleiet og dødsfallet de har opplevd</a:t>
            </a:r>
          </a:p>
          <a:p>
            <a:pPr>
              <a:buClr>
                <a:srgbClr val="A85229"/>
              </a:buClr>
              <a:buFont typeface="Arial"/>
              <a:buChar char="•"/>
            </a:pPr>
            <a:r>
              <a:rPr lang="nb-NO" b="0" i="0" noProof="1">
                <a:solidFill>
                  <a:srgbClr val="514A40"/>
                </a:solidFill>
                <a:latin typeface="Calibri" panose="020F0502020204030204" pitchFamily="34" charset="0"/>
              </a:rPr>
              <a:t>Avklare om etterlatte har behov for videre oppfølging av psykiske eller sosiale problemer og gi råd i forhold til dette</a:t>
            </a:r>
          </a:p>
          <a:p>
            <a:pPr>
              <a:buClr>
                <a:srgbClr val="A85229"/>
              </a:buClr>
              <a:buFont typeface="Arial"/>
              <a:buChar char="•"/>
            </a:pPr>
            <a:r>
              <a:rPr lang="nb-NO" b="0" i="0" noProof="1">
                <a:solidFill>
                  <a:srgbClr val="514A40"/>
                </a:solidFill>
                <a:latin typeface="Calibri" panose="020F0502020204030204" pitchFamily="34" charset="0"/>
              </a:rPr>
              <a:t>Bakgrunn for forbedring av tjenester til døende og de</a:t>
            </a:r>
            <a:r>
              <a:rPr lang="nb-NO" noProof="1">
                <a:solidFill>
                  <a:srgbClr val="514A40"/>
                </a:solidFill>
                <a:latin typeface="Calibri" panose="020F0502020204030204" pitchFamily="34" charset="0"/>
              </a:rPr>
              <a:t>res pårørende</a:t>
            </a:r>
            <a:r>
              <a:rPr lang="nb-NO" b="0" i="0" noProof="1">
                <a:solidFill>
                  <a:srgbClr val="514A40"/>
                </a:solidFill>
                <a:latin typeface="Calibri" panose="020F0502020204030204" pitchFamily="34" charset="0"/>
              </a:rPr>
              <a:t> </a:t>
            </a:r>
          </a:p>
          <a:p>
            <a:pPr marL="0" indent="0">
              <a:buNone/>
            </a:pPr>
            <a:endParaRPr lang="nb-NO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nb-NO" dirty="0">
                <a:latin typeface="Calibri" panose="020F0502020204030204" pitchFamily="34" charset="0"/>
              </a:rPr>
              <a:t>«</a:t>
            </a:r>
            <a:r>
              <a:rPr lang="nb-NO" i="1" dirty="0" err="1">
                <a:latin typeface="Calibri" panose="020F0502020204030204" pitchFamily="34" charset="0"/>
              </a:rPr>
              <a:t>Etterlattesamtalene</a:t>
            </a:r>
            <a:r>
              <a:rPr lang="nb-NO" i="1" dirty="0">
                <a:latin typeface="Calibri" panose="020F0502020204030204" pitchFamily="34" charset="0"/>
              </a:rPr>
              <a:t> ga oss mange innspill om hvordan det opplevdes å være pårørende hos oss</a:t>
            </a:r>
            <a:r>
              <a:rPr lang="nb-NO" dirty="0">
                <a:latin typeface="Calibri" panose="020F0502020204030204" pitchFamily="34" charset="0"/>
              </a:rPr>
              <a:t>».</a:t>
            </a:r>
          </a:p>
        </p:txBody>
      </p:sp>
    </p:spTree>
    <p:extLst>
      <p:ext uri="{BB962C8B-B14F-4D97-AF65-F5344CB8AC3E}">
        <p14:creationId xmlns:p14="http://schemas.microsoft.com/office/powerpoint/2010/main" val="78752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/>
              <a:t>Etter dødsfallet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2219325"/>
            <a:ext cx="10515600" cy="3957638"/>
          </a:xfrm>
        </p:spPr>
        <p:txBody>
          <a:bodyPr/>
          <a:lstStyle/>
          <a:p>
            <a:r>
              <a:rPr lang="nb-NO" dirty="0"/>
              <a:t>Personalet som var til stede ved dødsfallet har ansvaret for å gi ut skriv om </a:t>
            </a:r>
            <a:r>
              <a:rPr lang="nb-NO" dirty="0" err="1"/>
              <a:t>etterlattesamtale</a:t>
            </a:r>
            <a:r>
              <a:rPr lang="nb-NO" dirty="0"/>
              <a:t>, eventuelt ringe pårørende og koordinere samtalen</a:t>
            </a:r>
          </a:p>
          <a:p>
            <a:pPr marL="0" indent="0">
              <a:buNone/>
            </a:pPr>
            <a:endParaRPr lang="nb-NO" dirty="0"/>
          </a:p>
          <a:p>
            <a:r>
              <a:rPr lang="nb-NO" dirty="0"/>
              <a:t>Det er naturlig at den ansatte som var mye i kontakt med pasient/pårørende planlegger </a:t>
            </a:r>
            <a:r>
              <a:rPr lang="nb-NO" dirty="0" err="1"/>
              <a:t>etterlattesamtalen</a:t>
            </a:r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143609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 err="1"/>
              <a:t>Etterlattesamtalen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2920" indent="-457200">
              <a:spcBef>
                <a:spcPts val="1800"/>
              </a:spcBef>
              <a:buClr>
                <a:srgbClr val="A85229"/>
              </a:buClr>
            </a:pPr>
            <a:r>
              <a:rPr lang="nb-NO" noProof="1">
                <a:latin typeface="Calibri" panose="020F0502020204030204" pitchFamily="34" charset="0"/>
              </a:rPr>
              <a:t>Pårørende kontaktes via telefon 2-3 uker etter dødsfallet</a:t>
            </a:r>
          </a:p>
          <a:p>
            <a:pPr marL="502920" indent="-457200">
              <a:spcBef>
                <a:spcPts val="1800"/>
              </a:spcBef>
              <a:buClr>
                <a:srgbClr val="A85229"/>
              </a:buClr>
            </a:pPr>
            <a:r>
              <a:rPr lang="nb-NO" noProof="1">
                <a:latin typeface="Calibri" panose="020F0502020204030204" pitchFamily="34" charset="0"/>
              </a:rPr>
              <a:t>Dersom samtale ønskes, skal tidspunkt avtales og noteres</a:t>
            </a:r>
          </a:p>
          <a:p>
            <a:pPr marL="502920" indent="-457200">
              <a:spcBef>
                <a:spcPts val="1800"/>
              </a:spcBef>
              <a:buClr>
                <a:srgbClr val="A85229"/>
              </a:buClr>
            </a:pPr>
            <a:r>
              <a:rPr lang="nb-NO" noProof="1">
                <a:latin typeface="Calibri" panose="020F0502020204030204" pitchFamily="34" charset="0"/>
              </a:rPr>
              <a:t>Avklar hvor mange som ønsker å delta</a:t>
            </a:r>
          </a:p>
          <a:p>
            <a:endParaRPr lang="nb-NO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3709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/>
              <a:t>Gjennomføring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/>
              <a:t>Samtalen beregnes til å vare ca. en klokketime </a:t>
            </a:r>
          </a:p>
          <a:p>
            <a:r>
              <a:rPr lang="nb-NO" dirty="0"/>
              <a:t>Server gjerne forfriskninger/ kaffe</a:t>
            </a:r>
          </a:p>
          <a:p>
            <a:r>
              <a:rPr lang="nb-NO" dirty="0"/>
              <a:t>Ta utgangspunkt i gitte spørsmål (se neste slide)</a:t>
            </a:r>
          </a:p>
          <a:p>
            <a:r>
              <a:rPr lang="nb-NO" dirty="0"/>
              <a:t>Samtalen skal foregå på de pårørendes premisser</a:t>
            </a:r>
          </a:p>
          <a:p>
            <a:r>
              <a:rPr lang="nb-NO" dirty="0"/>
              <a:t>Være lyttende og tilstede</a:t>
            </a:r>
          </a:p>
          <a:p>
            <a:r>
              <a:rPr lang="nb-NO" dirty="0"/>
              <a:t>Vær støttende – sorg er vondt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67062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dirty="0"/>
              <a:t>Forslag til spørsmål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580606"/>
            <a:ext cx="10515600" cy="4596357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b-NO" dirty="0"/>
              <a:t>Spørsmålene er ment som en hjelp. De etterlattes behov avgjør hvor mye tid som brukes på de enkelte punktene.</a:t>
            </a:r>
          </a:p>
          <a:p>
            <a:r>
              <a:rPr lang="nb-NO" dirty="0"/>
              <a:t>Innled med åpne spørsmål som for eksempel</a:t>
            </a:r>
          </a:p>
          <a:p>
            <a:pPr lvl="1"/>
            <a:r>
              <a:rPr lang="nb-NO" dirty="0"/>
              <a:t>Hvordan var det for deg/ dere å komme tilbake hit i dag?</a:t>
            </a:r>
          </a:p>
          <a:p>
            <a:pPr lvl="1"/>
            <a:r>
              <a:rPr lang="nb-NO" dirty="0"/>
              <a:t>Hvordan har den siste tiden vært for deg?</a:t>
            </a:r>
          </a:p>
          <a:p>
            <a:pPr lvl="0"/>
            <a:r>
              <a:rPr lang="nb-NO" dirty="0"/>
              <a:t>Hvordan opplevde du den siste tiden før dødsfallet og selve dødsfallet?</a:t>
            </a:r>
          </a:p>
          <a:p>
            <a:pPr lvl="0"/>
            <a:r>
              <a:rPr lang="nb-NO" dirty="0"/>
              <a:t>Hvordan opplevde du begravelsen og forberedelsene til denne? </a:t>
            </a:r>
          </a:p>
          <a:p>
            <a:pPr lvl="0"/>
            <a:r>
              <a:rPr lang="nb-NO" dirty="0"/>
              <a:t>Hvordan har tiden etter begravelsen vært for deg?</a:t>
            </a:r>
          </a:p>
          <a:p>
            <a:pPr lvl="0"/>
            <a:r>
              <a:rPr lang="nb-NO" dirty="0"/>
              <a:t>Har du noen å snakke med og som støtter deg når du er i en sorgfase?</a:t>
            </a:r>
          </a:p>
          <a:p>
            <a:pPr lvl="0"/>
            <a:r>
              <a:rPr lang="nb-NO" dirty="0"/>
              <a:t>Vi ønsker å forbedre oss. Kan du si noe om hvordan det var å være pårørende hos oss? </a:t>
            </a:r>
          </a:p>
          <a:p>
            <a:pPr lvl="0"/>
            <a:r>
              <a:rPr lang="nb-NO" dirty="0"/>
              <a:t>Hvordan ser du på fremtiden?</a:t>
            </a:r>
          </a:p>
          <a:p>
            <a:pPr marL="0" indent="0">
              <a:buNone/>
            </a:pPr>
            <a:r>
              <a:rPr lang="nb-NO" dirty="0"/>
              <a:t>Hvis den etterlatte selv uttrykker behov for å snakke med eksempelvis lege eller prest som var i kontakt med avdøde kan vi formidle kontakt. Ved behov for videre sorgstøtte anbefales den etterlatte å ta kontakt med sin fastlege. </a:t>
            </a:r>
          </a:p>
          <a:p>
            <a:pPr lvl="0"/>
            <a:endParaRPr lang="nb-NO" dirty="0"/>
          </a:p>
          <a:p>
            <a:endParaRPr lang="nb-NO" dirty="0"/>
          </a:p>
          <a:p>
            <a:endParaRPr lang="nb-NO" dirty="0"/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26799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347</Words>
  <Application>Microsoft Office PowerPoint</Application>
  <PresentationFormat>Widescreen</PresentationFormat>
  <Paragraphs>36</Paragraphs>
  <Slides>6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</vt:lpstr>
      <vt:lpstr>Office-tema</vt:lpstr>
      <vt:lpstr>Oppfølging av etterlatte – Bruk av etterlattesamtaler</vt:lpstr>
      <vt:lpstr>Formål</vt:lpstr>
      <vt:lpstr>Etter dødsfallet</vt:lpstr>
      <vt:lpstr>Etterlattesamtalen</vt:lpstr>
      <vt:lpstr>Gjennomføring</vt:lpstr>
      <vt:lpstr>Forslag til spørsmål</vt:lpstr>
    </vt:vector>
  </TitlesOfParts>
  <Company>Skedsmo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OPPFØLGING AV ETTERLATTE</dc:title>
  <dc:creator>Sandra Jahr Svendsen</dc:creator>
  <cp:lastModifiedBy>Hege Berntzen</cp:lastModifiedBy>
  <cp:revision>8</cp:revision>
  <dcterms:created xsi:type="dcterms:W3CDTF">2017-06-09T12:33:40Z</dcterms:created>
  <dcterms:modified xsi:type="dcterms:W3CDTF">2019-01-31T09:33:54Z</dcterms:modified>
</cp:coreProperties>
</file>