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00" r:id="rId2"/>
    <p:sldId id="492" r:id="rId3"/>
    <p:sldId id="493" r:id="rId4"/>
    <p:sldId id="515" r:id="rId5"/>
    <p:sldId id="512" r:id="rId6"/>
    <p:sldId id="516" r:id="rId7"/>
    <p:sldId id="489" r:id="rId8"/>
    <p:sldId id="521" r:id="rId9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7"/>
    <a:srgbClr val="0060BB"/>
    <a:srgbClr val="FF3300"/>
    <a:srgbClr val="0099FF"/>
    <a:srgbClr val="FFFF00"/>
    <a:srgbClr val="FFCC00"/>
    <a:srgbClr val="F7F7F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49" autoAdjust="0"/>
  </p:normalViewPr>
  <p:slideViewPr>
    <p:cSldViewPr>
      <p:cViewPr>
        <p:scale>
          <a:sx n="120" d="100"/>
          <a:sy n="12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4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76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7200" y="9136063"/>
            <a:ext cx="58674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24400" y="9372600"/>
            <a:ext cx="16002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7200" y="9372600"/>
            <a:ext cx="42672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24600" y="9372600"/>
            <a:ext cx="2794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b="1">
                <a:latin typeface="Arial" charset="0"/>
              </a:defRPr>
            </a:lvl1pPr>
          </a:lstStyle>
          <a:p>
            <a:pPr>
              <a:defRPr/>
            </a:pPr>
            <a:fld id="{F3DC5FC3-F1D2-474D-AE00-6F35ED03A8D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3558" name="Picture 8" descr="Ahus_logo_farge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52400"/>
            <a:ext cx="2152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528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00600" y="9380538"/>
            <a:ext cx="1524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7200" y="9380538"/>
            <a:ext cx="43434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7200" y="9144000"/>
            <a:ext cx="58674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24600" y="9380538"/>
            <a:ext cx="280988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b="1">
                <a:latin typeface="Arial" charset="0"/>
              </a:defRPr>
            </a:lvl1pPr>
          </a:lstStyle>
          <a:p>
            <a:pPr>
              <a:defRPr/>
            </a:pPr>
            <a:fld id="{25CDABAE-4463-420B-9BE4-D16312E827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3320" name="Picture 10" descr="Ahus_logo_farge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19796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5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indent="93663" algn="l" rtl="0" eaLnBrk="0" fontAlgn="base" hangingPunct="0">
      <a:spcBef>
        <a:spcPct val="30000"/>
      </a:spcBef>
      <a:spcAft>
        <a:spcPct val="0"/>
      </a:spcAft>
      <a:buFont typeface="Times" pitchFamily="-111" charset="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84163" indent="96838" algn="l" rtl="0" eaLnBrk="0" fontAlgn="base" hangingPunct="0">
      <a:spcBef>
        <a:spcPct val="30000"/>
      </a:spcBef>
      <a:spcAft>
        <a:spcPct val="0"/>
      </a:spcAft>
      <a:buFont typeface="Times" pitchFamily="-111" charset="0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571500" indent="96838" algn="l" rtl="0" eaLnBrk="0" fontAlgn="base" hangingPunct="0">
      <a:spcBef>
        <a:spcPct val="30000"/>
      </a:spcBef>
      <a:spcAft>
        <a:spcPct val="0"/>
      </a:spcAft>
      <a:buFont typeface="Times" pitchFamily="-111" charset="0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858838" indent="98425" algn="l" rtl="0" eaLnBrk="0" fontAlgn="base" hangingPunct="0">
      <a:spcBef>
        <a:spcPct val="30000"/>
      </a:spcBef>
      <a:spcAft>
        <a:spcPct val="0"/>
      </a:spcAft>
      <a:buFont typeface="Times" pitchFamily="-111" charset="0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147763" indent="88900" algn="l" rtl="0" eaLnBrk="0" fontAlgn="base" hangingPunct="0">
      <a:spcBef>
        <a:spcPct val="30000"/>
      </a:spcBef>
      <a:spcAft>
        <a:spcPct val="0"/>
      </a:spcAft>
      <a:buFont typeface="Times" pitchFamily="-111" charset="0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 smtClean="0"/>
              <a:t>Til info si noe om brosjyren, si noe om invitasjon til seminar </a:t>
            </a:r>
          </a:p>
          <a:p>
            <a:r>
              <a:rPr lang="nb-NO" altLang="nb-NO" dirty="0" smtClean="0"/>
              <a:t>Hvordan hjelpe barn og voksne til en bedre avslutning på livet</a:t>
            </a:r>
          </a:p>
        </p:txBody>
      </p:sp>
      <p:sp>
        <p:nvSpPr>
          <p:cNvPr id="143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B17614-FA88-4406-9974-91C9666A6036}" type="slidenum">
              <a:rPr lang="nb-NO" altLang="nb-NO" sz="900" smtClean="0"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nb-NO" altLang="nb-NO" sz="9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227169-4EE2-4C68-B157-2731FA560F95}" type="slidenum">
              <a:rPr lang="nb-NO" altLang="nb-NO" sz="9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nb-NO" altLang="nb-NO" sz="9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z="1000" smtClean="0"/>
              <a:t>Et hovedfunn i rapporter er at sykehusene kun delvis oppfyller lovkrav. FOU rapporten peker på flere utfordringer spesialisthelsetjenesten har både med å gi tilstrekkelig informasjon og systematisk koordinert oppfølging av barna og deres familier. Familiene  etterspør mer helthetlig  sammenhengende tjenester.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57E560-B567-403C-A167-D86A56A81C76}" type="slidenum">
              <a:rPr lang="nb-NO" altLang="nb-NO" sz="9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nb-NO" altLang="nb-NO" sz="9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z="1000" smtClean="0"/>
              <a:t>Videre  peker FOU-rapporten på at mor eller fars sykdom påvirker barn, foreldres og hele  familiens livssituasjon i stor grad . FOU rapporten  viser at behovene for  informasjon og tilpasset hjelp  er betydlig, men i stor grad udekket.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603C44-545B-4D66-A680-535777DC5DAE}" type="slidenum">
              <a:rPr lang="nb-NO" altLang="nb-NO" sz="9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nb-NO" altLang="nb-NO" sz="9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646"/>
            <a:ext cx="5438140" cy="44663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z="1000" smtClean="0"/>
              <a:t>Et hovedfunn i rapporter er at sykehusene kun delvis oppfyller lovkrav. FOU rapporten peker på flere utfordringer spesialisthelsetjenesten har både med å gi tilstrekkelig informasjon og systematisk koordinert oppfølging av barna og deres familier. Familiene  etterspør mer helthetlig  sammenhengende tjenester.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419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Font typeface="Times" pitchFamily="-111" charset="0"/>
              <a:buChar char="•"/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Times" pitchFamily="-111" charset="0"/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234E51-0201-4A5D-B368-11E9CF9C1121}" type="slidenum">
              <a:rPr lang="nb-NO" altLang="nb-NO" sz="9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nb-NO" altLang="nb-NO" sz="9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nb-NO" u="sng" dirty="0">
                <a:latin typeface="Calibri" panose="020F0502020204030204" pitchFamily="34" charset="0"/>
              </a:rPr>
              <a:t>Pilotkommuner: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Rælingen kommune:  Brynhild </a:t>
            </a:r>
            <a:r>
              <a:rPr lang="nb-NO" dirty="0" err="1">
                <a:latin typeface="Calibri" panose="020F0502020204030204" pitchFamily="34" charset="0"/>
              </a:rPr>
              <a:t>Belsom</a:t>
            </a:r>
            <a:r>
              <a:rPr lang="nb-NO" dirty="0">
                <a:latin typeface="Calibri" panose="020F0502020204030204" pitchFamily="34" charset="0"/>
              </a:rPr>
              <a:t>, avdelingsleder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Ullensaker kommune: Trine </a:t>
            </a:r>
            <a:r>
              <a:rPr lang="nb-NO" dirty="0" err="1">
                <a:latin typeface="Calibri" panose="020F0502020204030204" pitchFamily="34" charset="0"/>
              </a:rPr>
              <a:t>Knobel</a:t>
            </a:r>
            <a:r>
              <a:rPr lang="nb-NO" dirty="0">
                <a:latin typeface="Calibri" panose="020F0502020204030204" pitchFamily="34" charset="0"/>
              </a:rPr>
              <a:t>, samhandlingskoordinator 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Gjerdrum kommune: Hanne B. </a:t>
            </a:r>
            <a:r>
              <a:rPr lang="nb-NO" dirty="0" err="1">
                <a:latin typeface="Calibri" panose="020F0502020204030204" pitchFamily="34" charset="0"/>
              </a:rPr>
              <a:t>Lilleåsen</a:t>
            </a:r>
            <a:r>
              <a:rPr lang="nb-NO" dirty="0">
                <a:latin typeface="Calibri" panose="020F0502020204030204" pitchFamily="34" charset="0"/>
              </a:rPr>
              <a:t>, avdelingsleder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Nesodden kommune: Else-Maj Bach, avdelingsleder 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Skedsmo kommune: Ragnhild Ottestad, avdelingsleder </a:t>
            </a:r>
          </a:p>
          <a:p>
            <a:pPr>
              <a:defRPr/>
            </a:pPr>
            <a:endParaRPr lang="nb-NO" u="sng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nb-NO" u="sng" dirty="0">
                <a:latin typeface="Calibri" panose="020F0502020204030204" pitchFamily="34" charset="0"/>
              </a:rPr>
              <a:t>Pilot avdelinger </a:t>
            </a:r>
            <a:r>
              <a:rPr lang="nb-NO" u="sng" dirty="0" err="1">
                <a:latin typeface="Calibri" panose="020F0502020204030204" pitchFamily="34" charset="0"/>
              </a:rPr>
              <a:t>Ahus</a:t>
            </a:r>
            <a:r>
              <a:rPr lang="nb-NO" u="sng" dirty="0">
                <a:latin typeface="Calibri" panose="020F0502020204030204" pitchFamily="34" charset="0"/>
              </a:rPr>
              <a:t>:</a:t>
            </a:r>
            <a:endParaRPr lang="nb-NO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Onkologisk/hematologisk avdeling: Unn-Cathrine Buvarp (koordinerende barneansvarlig)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Nevrologisk avdeling: Hilde Rønningen (koordinerende barneansvarlig)</a:t>
            </a:r>
          </a:p>
          <a:p>
            <a:pPr>
              <a:defRPr/>
            </a:pPr>
            <a:r>
              <a:rPr lang="nb-NO" dirty="0">
                <a:latin typeface="Calibri" panose="020F0502020204030204" pitchFamily="34" charset="0"/>
              </a:rPr>
              <a:t>Follo DPS/Rus: Ann Randi Haugen (koordinerende barneansvarlig)	</a:t>
            </a:r>
          </a:p>
          <a:p>
            <a:pPr>
              <a:defRPr/>
            </a:pPr>
            <a:endParaRPr lang="nb-NO" dirty="0">
              <a:latin typeface="Calibri" panose="020F0502020204030204" pitchFamily="34" charset="0"/>
            </a:endParaRPr>
          </a:p>
          <a:p>
            <a:pPr>
              <a:defRPr/>
            </a:pPr>
            <a:endParaRPr lang="nb-NO" dirty="0">
              <a:latin typeface="Calibri" panose="020F0502020204030204" pitchFamily="34" charset="0"/>
            </a:endParaRPr>
          </a:p>
          <a:p>
            <a:pPr>
              <a:defRPr/>
            </a:pPr>
            <a:endParaRPr lang="nb-NO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 smtClean="0">
              <a:cs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nb-NO" altLang="nb-NO" b="1" dirty="0">
                <a:cs typeface="Calibri" pitchFamily="34" charset="0"/>
              </a:rPr>
              <a:t>Noen mulige barrierer: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 smtClean="0">
                <a:cs typeface="Calibri" pitchFamily="34" charset="0"/>
              </a:rPr>
              <a:t>Samtykke </a:t>
            </a:r>
            <a:r>
              <a:rPr lang="nb-NO" altLang="nb-NO" i="1" dirty="0">
                <a:cs typeface="Calibri" pitchFamily="34" charset="0"/>
              </a:rPr>
              <a:t>fra foreldre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>
                <a:cs typeface="Calibri" pitchFamily="34" charset="0"/>
              </a:rPr>
              <a:t>taushetsplikt, holdninger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>
                <a:cs typeface="Calibri" pitchFamily="34" charset="0"/>
              </a:rPr>
              <a:t>kunnskap om familiesystem, versus individ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>
                <a:cs typeface="Calibri" pitchFamily="34" charset="0"/>
              </a:rPr>
              <a:t>kort liggetid, e-dokument må </a:t>
            </a:r>
            <a:r>
              <a:rPr lang="nb-NO" altLang="nb-NO" i="1" dirty="0" smtClean="0">
                <a:cs typeface="Calibri" pitchFamily="34" charset="0"/>
              </a:rPr>
              <a:t>implementeres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 smtClean="0">
                <a:cs typeface="Calibri" pitchFamily="34" charset="0"/>
              </a:rPr>
              <a:t>Samhandling </a:t>
            </a:r>
            <a:r>
              <a:rPr lang="nb-NO" altLang="nb-NO" i="1" dirty="0">
                <a:cs typeface="Calibri" pitchFamily="34" charset="0"/>
              </a:rPr>
              <a:t>mellom barn- voksen siden,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 smtClean="0">
                <a:cs typeface="Calibri" pitchFamily="34" charset="0"/>
              </a:rPr>
              <a:t> </a:t>
            </a:r>
            <a:r>
              <a:rPr lang="nb-NO" altLang="nb-NO" i="1" dirty="0">
                <a:cs typeface="Calibri" pitchFamily="34" charset="0"/>
              </a:rPr>
              <a:t>forebygging i skvis, samtykke,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 smtClean="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 smtClean="0">
                <a:cs typeface="Calibri" pitchFamily="34" charset="0"/>
              </a:rPr>
              <a:t>Trenger </a:t>
            </a:r>
            <a:r>
              <a:rPr lang="nb-NO" altLang="nb-NO" i="1" dirty="0">
                <a:cs typeface="Calibri" pitchFamily="34" charset="0"/>
              </a:rPr>
              <a:t>en «barneansvarlig» i voksentjenesten 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>
              <a:cs typeface="Calibri" pitchFamily="34" charset="0"/>
            </a:endParaRPr>
          </a:p>
          <a:p>
            <a:endParaRPr lang="nb-NO" altLang="en-US" dirty="0" smtClean="0"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i="1" dirty="0" smtClean="0">
              <a:cs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0" y="6096000"/>
            <a:ext cx="609600" cy="762000"/>
          </a:xfrm>
          <a:prstGeom prst="rect">
            <a:avLst/>
          </a:prstGeom>
          <a:solidFill>
            <a:srgbClr val="DFEA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0" y="1295400"/>
            <a:ext cx="9144000" cy="914400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b-NO" altLang="nb-NO" sz="2400" smtClean="0">
              <a:latin typeface="Times New Roman" pitchFamily="18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914400"/>
            <a:ext cx="9144000" cy="381000"/>
          </a:xfrm>
          <a:prstGeom prst="rect">
            <a:avLst/>
          </a:prstGeom>
          <a:solidFill>
            <a:srgbClr val="DFEA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7" name="Arc 26"/>
          <p:cNvSpPr>
            <a:spLocks/>
          </p:cNvSpPr>
          <p:nvPr/>
        </p:nvSpPr>
        <p:spPr bwMode="auto">
          <a:xfrm flipH="1">
            <a:off x="600075" y="1143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752475" y="1143000"/>
            <a:ext cx="83915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10800000" flipH="1">
            <a:off x="447675" y="9906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600075" y="838200"/>
            <a:ext cx="0" cy="1524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>
            <a:off x="0" y="1143000"/>
            <a:ext cx="44767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600075" y="1295400"/>
            <a:ext cx="0" cy="5562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3" name="Line 66"/>
          <p:cNvSpPr>
            <a:spLocks noChangeShapeType="1"/>
          </p:cNvSpPr>
          <p:nvPr/>
        </p:nvSpPr>
        <p:spPr bwMode="auto">
          <a:xfrm>
            <a:off x="0" y="64008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4" name="Line 67"/>
          <p:cNvSpPr>
            <a:spLocks noChangeShapeType="1"/>
          </p:cNvSpPr>
          <p:nvPr/>
        </p:nvSpPr>
        <p:spPr bwMode="auto">
          <a:xfrm>
            <a:off x="0" y="64770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" name="Line 68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6" name="Line 69"/>
          <p:cNvSpPr>
            <a:spLocks noChangeShapeType="1"/>
          </p:cNvSpPr>
          <p:nvPr/>
        </p:nvSpPr>
        <p:spPr bwMode="auto">
          <a:xfrm>
            <a:off x="0" y="66294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" name="Line 70"/>
          <p:cNvSpPr>
            <a:spLocks noChangeShapeType="1"/>
          </p:cNvSpPr>
          <p:nvPr/>
        </p:nvSpPr>
        <p:spPr bwMode="auto">
          <a:xfrm>
            <a:off x="0" y="67056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8" name="Line 71"/>
          <p:cNvSpPr>
            <a:spLocks noChangeShapeType="1"/>
          </p:cNvSpPr>
          <p:nvPr/>
        </p:nvSpPr>
        <p:spPr bwMode="auto">
          <a:xfrm>
            <a:off x="0" y="67818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9" name="Line 77"/>
          <p:cNvSpPr>
            <a:spLocks noChangeShapeType="1"/>
          </p:cNvSpPr>
          <p:nvPr/>
        </p:nvSpPr>
        <p:spPr bwMode="auto">
          <a:xfrm>
            <a:off x="0" y="63246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" name="Line 78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1" name="Picture 3" descr="C:\Users\SEBE\Desktop\Ahus - 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38125"/>
            <a:ext cx="4997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01613"/>
            <a:ext cx="549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 descr="C:\Users\SEBE\Desktop\uoi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6251575"/>
            <a:ext cx="18732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366838"/>
            <a:ext cx="7940675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1860550"/>
            <a:ext cx="7924800" cy="3048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24" name="Plassholder for bunntekst 2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17213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22884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24613" y="476250"/>
            <a:ext cx="2033587" cy="56197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23850" y="476250"/>
            <a:ext cx="5948363" cy="56197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195273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106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5546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3989388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65638" y="1341438"/>
            <a:ext cx="3990975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157998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312929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254742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11624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200042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</p:spTree>
    <p:extLst>
      <p:ext uri="{BB962C8B-B14F-4D97-AF65-F5344CB8AC3E}">
        <p14:creationId xmlns:p14="http://schemas.microsoft.com/office/powerpoint/2010/main" val="16707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9"/>
          <p:cNvSpPr>
            <a:spLocks noChangeArrowheads="1"/>
          </p:cNvSpPr>
          <p:nvPr/>
        </p:nvSpPr>
        <p:spPr bwMode="auto">
          <a:xfrm>
            <a:off x="179388" y="6381750"/>
            <a:ext cx="8785225" cy="360363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76250"/>
            <a:ext cx="8134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14450"/>
            <a:ext cx="8132762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453188"/>
            <a:ext cx="5616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Menneskelig nær – faglig sterk</a:t>
            </a:r>
          </a:p>
        </p:txBody>
      </p:sp>
      <p:sp>
        <p:nvSpPr>
          <p:cNvPr id="1030" name="Line 18"/>
          <p:cNvSpPr>
            <a:spLocks noChangeShapeType="1"/>
          </p:cNvSpPr>
          <p:nvPr/>
        </p:nvSpPr>
        <p:spPr bwMode="auto">
          <a:xfrm>
            <a:off x="179388" y="6308725"/>
            <a:ext cx="8785225" cy="0"/>
          </a:xfrm>
          <a:prstGeom prst="line">
            <a:avLst/>
          </a:prstGeom>
          <a:noFill/>
          <a:ln w="50800">
            <a:solidFill>
              <a:srgbClr val="DFEA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Arc 33"/>
          <p:cNvSpPr>
            <a:spLocks/>
          </p:cNvSpPr>
          <p:nvPr/>
        </p:nvSpPr>
        <p:spPr bwMode="auto">
          <a:xfrm flipH="1">
            <a:off x="609600" y="1143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Line 35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3" name="Line 64"/>
          <p:cNvSpPr>
            <a:spLocks noChangeShapeType="1"/>
          </p:cNvSpPr>
          <p:nvPr/>
        </p:nvSpPr>
        <p:spPr bwMode="auto">
          <a:xfrm rot="5400000">
            <a:off x="1512093" y="6561932"/>
            <a:ext cx="360363" cy="0"/>
          </a:xfrm>
          <a:prstGeom prst="line">
            <a:avLst/>
          </a:prstGeom>
          <a:noFill/>
          <a:ln w="6350">
            <a:solidFill>
              <a:srgbClr val="DFEA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1034" name="Picture 67" descr="HSØ-prikker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6381750"/>
            <a:ext cx="330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5" descr="C:\Users\SEBE\Desktop\200fakulte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88100"/>
            <a:ext cx="384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" descr="C:\Users\SEBE\Desktop\Ahus_ø - 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67475"/>
            <a:ext cx="19891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C:\Users\SEBE\Desktop\UiO_Segl-preg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96038"/>
            <a:ext cx="3302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66738" indent="-1873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</a:defRPr>
      </a:lvl2pPr>
      <a:lvl3pPr marL="952500" indent="-195263" algn="l" rtl="0" eaLnBrk="1" fontAlgn="base" hangingPunct="1">
        <a:spcBef>
          <a:spcPct val="20000"/>
        </a:spcBef>
        <a:spcAft>
          <a:spcPct val="0"/>
        </a:spcAft>
        <a:buFont typeface="Times" pitchFamily="-111" charset="0"/>
        <a:buChar char="•"/>
        <a:defRPr sz="1600">
          <a:solidFill>
            <a:schemeClr val="tx1"/>
          </a:solidFill>
          <a:latin typeface="Calibri" pitchFamily="34" charset="0"/>
        </a:defRPr>
      </a:lvl3pPr>
      <a:lvl4pPr marL="1331913" indent="-188913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Calibri" pitchFamily="34" charset="0"/>
        </a:defRPr>
      </a:lvl4pPr>
      <a:lvl5pPr marL="1716088" indent="-1936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173288" indent="-19367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630488" indent="-19367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087688" indent="-19367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544888" indent="-193675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us.no/fag-og-forskning/samhandl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ktangel 2"/>
          <p:cNvSpPr>
            <a:spLocks noChangeArrowheads="1"/>
          </p:cNvSpPr>
          <p:nvPr/>
        </p:nvSpPr>
        <p:spPr bwMode="auto">
          <a:xfrm>
            <a:off x="611188" y="1720850"/>
            <a:ext cx="7489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/>
              <a:t/>
            </a:r>
            <a:br>
              <a:rPr lang="nb-NO" altLang="nb-NO"/>
            </a:br>
            <a:endParaRPr lang="nb-NO" altLang="nb-NO"/>
          </a:p>
        </p:txBody>
      </p:sp>
      <p:sp>
        <p:nvSpPr>
          <p:cNvPr id="4099" name="Rektangel 3"/>
          <p:cNvSpPr>
            <a:spLocks noChangeArrowheads="1"/>
          </p:cNvSpPr>
          <p:nvPr/>
        </p:nvSpPr>
        <p:spPr bwMode="auto">
          <a:xfrm>
            <a:off x="495300" y="1484313"/>
            <a:ext cx="763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/>
          </a:p>
        </p:txBody>
      </p:sp>
      <p:sp>
        <p:nvSpPr>
          <p:cNvPr id="4101" name="Rektangel 1"/>
          <p:cNvSpPr>
            <a:spLocks noChangeArrowheads="1"/>
          </p:cNvSpPr>
          <p:nvPr/>
        </p:nvSpPr>
        <p:spPr bwMode="auto">
          <a:xfrm>
            <a:off x="474489" y="137188"/>
            <a:ext cx="799306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b="1" dirty="0">
                <a:cs typeface="Calibri" pitchFamily="34" charset="0"/>
              </a:rPr>
              <a:t>Prosjekt: «Systematisk informasjonsutveksling mellom sykehus og kommune når barn er pårørende og trenger oppfølging»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b="1" dirty="0">
              <a:solidFill>
                <a:srgbClr val="1F497D"/>
              </a:solidFill>
              <a:ea typeface="Times New Roman" pitchFamily="18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b="1" dirty="0">
                <a:solidFill>
                  <a:srgbClr val="00B0F0"/>
                </a:solidFill>
                <a:ea typeface="Times New Roman" pitchFamily="18" charset="0"/>
                <a:cs typeface="Calibri" pitchFamily="34" charset="0"/>
              </a:rPr>
              <a:t>Systematisk samhandling, sammen når vi målet: Fange opp flere av de risikoutsatte barn/ungdom så tidlige som mulig, iverksette tiltak for å redusere risiko for negativ utvikling, og får å på plass flere beskyttelsesfaktorer for familiene.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2636912"/>
            <a:ext cx="5204179" cy="3586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4400" y="6497638"/>
            <a:ext cx="304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106F9C-6D3A-4C1E-8D71-8DB5F843EB45}" type="slidenum">
              <a:rPr lang="nb-NO" altLang="nb-NO" sz="8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nb-NO" altLang="nb-NO" sz="800">
              <a:latin typeface="Arial" charset="0"/>
            </a:endParaRPr>
          </a:p>
        </p:txBody>
      </p:sp>
      <p:sp>
        <p:nvSpPr>
          <p:cNvPr id="11267" name="Tittel 1"/>
          <p:cNvSpPr>
            <a:spLocks noGrp="1"/>
          </p:cNvSpPr>
          <p:nvPr>
            <p:ph type="ctrTitle" idx="4294967295"/>
          </p:nvPr>
        </p:nvSpPr>
        <p:spPr>
          <a:xfrm>
            <a:off x="631825" y="115888"/>
            <a:ext cx="6348413" cy="500062"/>
          </a:xfrm>
        </p:spPr>
        <p:txBody>
          <a:bodyPr lIns="91440" tIns="45720" rIns="91440" bIns="45720"/>
          <a:lstStyle/>
          <a:p>
            <a:pPr algn="ctr" eaLnBrk="1" hangingPunct="1"/>
            <a:r>
              <a:rPr lang="nb-NO" altLang="nb-NO" smtClean="0">
                <a:solidFill>
                  <a:schemeClr val="tx1"/>
                </a:solidFill>
                <a:cs typeface="Times New Roman" pitchFamily="18" charset="0"/>
              </a:rPr>
              <a:t>Bakgrunnsdata</a:t>
            </a:r>
            <a:br>
              <a:rPr lang="nb-NO" altLang="nb-NO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nb-NO" altLang="nb-NO" smtClean="0">
                <a:solidFill>
                  <a:schemeClr val="tx1"/>
                </a:solidFill>
                <a:cs typeface="Times New Roman" pitchFamily="18" charset="0"/>
              </a:rPr>
              <a:t>Resultater fra multisenterstudie IS-0522 /15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878513"/>
            <a:ext cx="183673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5499100"/>
            <a:ext cx="2130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6235700"/>
            <a:ext cx="21812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5849938"/>
            <a:ext cx="198596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5883275"/>
            <a:ext cx="177641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6410325"/>
            <a:ext cx="2076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648325"/>
            <a:ext cx="1728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ktangel 1"/>
          <p:cNvSpPr>
            <a:spLocks noChangeArrowheads="1"/>
          </p:cNvSpPr>
          <p:nvPr/>
        </p:nvSpPr>
        <p:spPr bwMode="auto">
          <a:xfrm>
            <a:off x="534988" y="1217613"/>
            <a:ext cx="504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>
              <a:latin typeface="Arial" charset="0"/>
              <a:cs typeface="Arial" charset="0"/>
            </a:endParaRPr>
          </a:p>
        </p:txBody>
      </p:sp>
      <p:sp>
        <p:nvSpPr>
          <p:cNvPr id="11276" name="TekstSylinder 1"/>
          <p:cNvSpPr txBox="1">
            <a:spLocks noChangeArrowheads="1"/>
          </p:cNvSpPr>
          <p:nvPr/>
        </p:nvSpPr>
        <p:spPr bwMode="auto">
          <a:xfrm>
            <a:off x="573088" y="979488"/>
            <a:ext cx="85979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b="1"/>
              <a:t>Hovedfunn om barn som pårørende</a:t>
            </a:r>
            <a:endParaRPr lang="nb-NO" altLang="nb-NO"/>
          </a:p>
          <a:p>
            <a:pPr eaLnBrk="1" hangingPunct="1">
              <a:spcBef>
                <a:spcPct val="0"/>
              </a:spcBef>
            </a:pPr>
            <a:r>
              <a:rPr lang="nb-NO" altLang="nb-NO" sz="1800">
                <a:cs typeface="Calibri" pitchFamily="34" charset="0"/>
              </a:rPr>
              <a:t>Spes.htj. og kommunehelsetjenesten følger bare delvis opp loven om barn som pårørende.  (Hpl.§10a, sphtjl. §3-7a)</a:t>
            </a:r>
          </a:p>
          <a:p>
            <a:pPr eaLnBrk="1" hangingPunct="1">
              <a:spcBef>
                <a:spcPct val="0"/>
              </a:spcBef>
            </a:pPr>
            <a:endParaRPr lang="nb-NO" altLang="nb-NO" sz="180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b-NO" altLang="nb-NO" sz="1800">
                <a:cs typeface="Calibri" pitchFamily="34" charset="0"/>
              </a:rPr>
              <a:t>Mangelfulle systemer for identifisering, kartlegging og dermed mangler også hjelp til barn og familier.</a:t>
            </a:r>
          </a:p>
          <a:p>
            <a:pPr eaLnBrk="1" hangingPunct="1">
              <a:spcBef>
                <a:spcPct val="0"/>
              </a:spcBef>
            </a:pPr>
            <a:endParaRPr lang="nb-NO" altLang="nb-NO" sz="180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b-NO" altLang="nb-NO" sz="1800">
                <a:cs typeface="Calibri" pitchFamily="34" charset="0"/>
              </a:rPr>
              <a:t>Mangelfullt utviklende kommunikasjons- og rapporteringssystemer for å ivareta tilbakemelding og oppfølging av hindringer med å implementere lovendringen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 b="1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>
                <a:cs typeface="Calibri" pitchFamily="34" charset="0"/>
              </a:rPr>
              <a:t>Anbefalinger: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800">
                <a:cs typeface="Calibri" pitchFamily="34" charset="0"/>
              </a:rPr>
              <a:t>Sikre systematisk arbeid med å implementere lovendringen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b-NO" altLang="nb-NO" sz="1800">
                <a:cs typeface="Calibri" pitchFamily="34" charset="0"/>
              </a:rPr>
              <a:t>Oppfølging av familiene må gjøres i samarbeid mellom spesialisthelsetjenesten og kommunale tjenestetilbud og på tvers av voksen-og barnetjenester.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cs typeface="Calibri" pitchFamily="34" charset="0"/>
              </a:rPr>
              <a:t/>
            </a:r>
            <a:br>
              <a:rPr lang="nb-NO" altLang="nb-NO" sz="1800">
                <a:cs typeface="Calibri" pitchFamily="34" charset="0"/>
              </a:rPr>
            </a:br>
            <a:endParaRPr lang="nb-NO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4400" y="6497638"/>
            <a:ext cx="304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F6C9EC0-C1B1-4096-848C-3FC43FBBDA4C}" type="slidenum">
              <a:rPr lang="nb-NO" altLang="nb-NO" sz="8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nb-NO" altLang="nb-NO" sz="800">
              <a:latin typeface="Arial" charset="0"/>
            </a:endParaRPr>
          </a:p>
        </p:txBody>
      </p:sp>
      <p:sp>
        <p:nvSpPr>
          <p:cNvPr id="12291" name="Tittel 1"/>
          <p:cNvSpPr>
            <a:spLocks noGrp="1"/>
          </p:cNvSpPr>
          <p:nvPr>
            <p:ph type="ctrTitle" idx="4294967295"/>
          </p:nvPr>
        </p:nvSpPr>
        <p:spPr>
          <a:xfrm>
            <a:off x="822325" y="260350"/>
            <a:ext cx="6348413" cy="500063"/>
          </a:xfrm>
        </p:spPr>
        <p:txBody>
          <a:bodyPr lIns="91440" tIns="45720" rIns="91440" bIns="45720"/>
          <a:lstStyle/>
          <a:p>
            <a:pPr algn="ctr" eaLnBrk="1" hangingPunct="1"/>
            <a:r>
              <a:rPr lang="nb-NO" altLang="nb-NO" smtClean="0">
                <a:solidFill>
                  <a:schemeClr val="tx1"/>
                </a:solidFill>
                <a:cs typeface="Times New Roman" pitchFamily="18" charset="0"/>
              </a:rPr>
              <a:t>IS-0522 /15</a:t>
            </a:r>
            <a:endParaRPr lang="nb-NO" altLang="nb-NO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6013450"/>
            <a:ext cx="183673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3" y="5499100"/>
            <a:ext cx="2130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797550"/>
            <a:ext cx="218281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5797550"/>
            <a:ext cx="198596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6249988"/>
            <a:ext cx="17764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6364288"/>
            <a:ext cx="2076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797550"/>
            <a:ext cx="1728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ktangel 1"/>
          <p:cNvSpPr>
            <a:spLocks noChangeArrowheads="1"/>
          </p:cNvSpPr>
          <p:nvPr/>
        </p:nvSpPr>
        <p:spPr bwMode="auto">
          <a:xfrm>
            <a:off x="539750" y="908050"/>
            <a:ext cx="818038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b="1">
                <a:cs typeface="Calibri" pitchFamily="34" charset="0"/>
              </a:rPr>
              <a:t>Andre FOU hovedfunn: </a:t>
            </a:r>
            <a:br>
              <a:rPr lang="nb-NO" altLang="nb-NO" b="1">
                <a:cs typeface="Calibri" pitchFamily="34" charset="0"/>
              </a:rPr>
            </a:br>
            <a:endParaRPr lang="nb-NO" altLang="nb-NO" b="1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/>
              <a:t>Familier har stort behov for praktisk hjelp i hjemmet, men får nesten ikke slik hjelp av kommunale instanser.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/>
              <a:t>Familiene etterspør nærhet og forutsigbarhet i situasjonen, slik at de vet hva som skal skje ved en forverring av sykdommen, og ha en person de kan kontakte.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cs typeface="Calibri" pitchFamily="34" charset="0"/>
              </a:rPr>
              <a:t>Helsepersonell undervurderer barnas behov for hjelp og avlastning i hjemmet, og overvurderer tjenestene foreldre og barn faktisk mottar.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cs typeface="Calibri" pitchFamily="34" charset="0"/>
              </a:rPr>
              <a:t>Skal en avdekke barn som pårørendes behov må en snakke med                        barn og unge på deres arena.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numm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4400" y="6497638"/>
            <a:ext cx="304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443473-90B7-4D25-B81F-2C87117C389D}" type="slidenum">
              <a:rPr lang="nb-NO" altLang="nb-NO" sz="8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nb-NO" altLang="nb-NO" sz="800">
              <a:latin typeface="Arial" charset="0"/>
            </a:endParaRPr>
          </a:p>
        </p:txBody>
      </p:sp>
      <p:sp>
        <p:nvSpPr>
          <p:cNvPr id="7171" name="Tittel 1"/>
          <p:cNvSpPr>
            <a:spLocks noGrp="1"/>
          </p:cNvSpPr>
          <p:nvPr>
            <p:ph type="ctrTitle" idx="4294967295"/>
          </p:nvPr>
        </p:nvSpPr>
        <p:spPr>
          <a:xfrm>
            <a:off x="684213" y="332656"/>
            <a:ext cx="8188325" cy="500062"/>
          </a:xfrm>
        </p:spPr>
        <p:txBody>
          <a:bodyPr lIns="91440" tIns="45720" rIns="91440" bIns="45720"/>
          <a:lstStyle/>
          <a:p>
            <a:pPr algn="ctr"/>
            <a:r>
              <a:rPr lang="nb-NO" altLang="nb-NO" sz="2000" dirty="0" smtClean="0"/>
              <a:t>Prosjekt </a:t>
            </a:r>
            <a:r>
              <a:rPr lang="nb-NO" altLang="nb-NO" sz="2000" dirty="0"/>
              <a:t>elektronisk samhandling med kommunene når barn er pårørende  er basert på konklusjoner fra FOU rapport (Ruud, T. m.fl. 11/2015)</a:t>
            </a:r>
            <a:endParaRPr lang="nb-NO" altLang="nb-NO" sz="20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172" name="Rektangel 1"/>
          <p:cNvSpPr>
            <a:spLocks noChangeArrowheads="1"/>
          </p:cNvSpPr>
          <p:nvPr/>
        </p:nvSpPr>
        <p:spPr bwMode="auto">
          <a:xfrm>
            <a:off x="534988" y="1217613"/>
            <a:ext cx="504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>
              <a:latin typeface="Arial" charset="0"/>
              <a:cs typeface="Arial" charset="0"/>
            </a:endParaRPr>
          </a:p>
        </p:txBody>
      </p:sp>
      <p:sp>
        <p:nvSpPr>
          <p:cNvPr id="7173" name="TekstSylinder 1"/>
          <p:cNvSpPr txBox="1">
            <a:spLocks noChangeArrowheads="1"/>
          </p:cNvSpPr>
          <p:nvPr/>
        </p:nvSpPr>
        <p:spPr bwMode="auto">
          <a:xfrm>
            <a:off x="1835150" y="4005263"/>
            <a:ext cx="68770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>
                <a:cs typeface="Calibri" pitchFamily="34" charset="0"/>
              </a:rPr>
              <a:t/>
            </a:r>
            <a:br>
              <a:rPr lang="nb-NO" altLang="nb-NO" sz="1800">
                <a:cs typeface="Calibri" pitchFamily="34" charset="0"/>
              </a:rPr>
            </a:br>
            <a:endParaRPr lang="nb-NO" altLang="nb-NO"/>
          </a:p>
        </p:txBody>
      </p:sp>
      <p:sp>
        <p:nvSpPr>
          <p:cNvPr id="7174" name="Rektangel 1"/>
          <p:cNvSpPr>
            <a:spLocks noChangeArrowheads="1"/>
          </p:cNvSpPr>
          <p:nvPr/>
        </p:nvSpPr>
        <p:spPr bwMode="auto">
          <a:xfrm>
            <a:off x="684213" y="1206500"/>
            <a:ext cx="69834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latin typeface="Arial" charset="0"/>
              </a:rPr>
              <a:t>Implementering av lovverket 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latin typeface="Arial" charset="0"/>
              </a:rPr>
              <a:t>Mangelfullt…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latin typeface="Arial" charset="0"/>
              </a:rPr>
              <a:t>Begrenset…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>
                <a:latin typeface="Arial" charset="0"/>
              </a:rPr>
              <a:t>Liten grad utviklet…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b-NO" altLang="nb-NO">
              <a:latin typeface="Arial" charset="0"/>
            </a:endParaRPr>
          </a:p>
        </p:txBody>
      </p:sp>
      <p:sp>
        <p:nvSpPr>
          <p:cNvPr id="7175" name="Rektangel 2"/>
          <p:cNvSpPr>
            <a:spLocks noChangeArrowheads="1"/>
          </p:cNvSpPr>
          <p:nvPr/>
        </p:nvSpPr>
        <p:spPr bwMode="auto">
          <a:xfrm>
            <a:off x="1016000" y="3429000"/>
            <a:ext cx="63198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b="1" dirty="0">
                <a:cs typeface="Calibri" pitchFamily="34" charset="0"/>
              </a:rPr>
              <a:t>Lovverket en felles plikt til å: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dirty="0">
                <a:cs typeface="Calibri" pitchFamily="34" charset="0"/>
              </a:rPr>
              <a:t>1. Systematisk å kartlegge om det er barn i hjemmet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>
                <a:cs typeface="Calibri" pitchFamily="34" charset="0"/>
              </a:rPr>
              <a:t>2. Sikre tilstrekkelig informasjon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i="1" dirty="0">
                <a:cs typeface="Calibri" pitchFamily="34" charset="0"/>
              </a:rPr>
              <a:t>3. Sikre nødvendig oppfølging av familien</a:t>
            </a:r>
            <a:r>
              <a:rPr lang="nb-NO" altLang="nb-NO" dirty="0">
                <a:cs typeface="Calibri" pitchFamily="34" charset="0"/>
              </a:rPr>
              <a:t> </a:t>
            </a:r>
            <a:br>
              <a:rPr lang="nb-NO" altLang="nb-NO" dirty="0">
                <a:cs typeface="Calibri" pitchFamily="34" charset="0"/>
              </a:rPr>
            </a:br>
            <a:r>
              <a:rPr lang="nb-NO" altLang="nb-NO" dirty="0">
                <a:cs typeface="Calibri" pitchFamily="34" charset="0"/>
              </a:rPr>
              <a:t>4. Sørge for god dokumentasjon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dirty="0">
                <a:cs typeface="Calibri" pitchFamily="34" charset="0"/>
              </a:rPr>
              <a:t>Hpl.§10a/§10b, </a:t>
            </a:r>
            <a:r>
              <a:rPr lang="nb-NO" altLang="nb-NO" dirty="0" err="1">
                <a:cs typeface="Calibri" pitchFamily="34" charset="0"/>
              </a:rPr>
              <a:t>sphtj</a:t>
            </a:r>
            <a:r>
              <a:rPr lang="nb-NO" altLang="nb-NO" dirty="0">
                <a:cs typeface="Calibri" pitchFamily="34" charset="0"/>
              </a:rPr>
              <a:t>. 3-7a</a:t>
            </a:r>
            <a:br>
              <a:rPr lang="nb-NO" altLang="nb-NO" dirty="0">
                <a:cs typeface="Calibri" pitchFamily="34" charset="0"/>
              </a:rPr>
            </a:br>
            <a:endParaRPr lang="nb-NO" altLang="nb-NO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848600" cy="1143000"/>
          </a:xfrm>
        </p:spPr>
        <p:txBody>
          <a:bodyPr/>
          <a:lstStyle/>
          <a:p>
            <a:pPr algn="ctr"/>
            <a:r>
              <a:rPr lang="nb-NO" altLang="nb-NO" dirty="0" smtClean="0"/>
              <a:t>Forankring av prosjektet</a:t>
            </a:r>
          </a:p>
        </p:txBody>
      </p:sp>
      <p:sp>
        <p:nvSpPr>
          <p:cNvPr id="16387" name="Plassholder for innhold 2"/>
          <p:cNvSpPr>
            <a:spLocks noGrp="1"/>
          </p:cNvSpPr>
          <p:nvPr>
            <p:ph idx="1"/>
          </p:nvPr>
        </p:nvSpPr>
        <p:spPr>
          <a:xfrm>
            <a:off x="-31806" y="1340768"/>
            <a:ext cx="9175805" cy="4754563"/>
          </a:xfrm>
        </p:spPr>
        <p:txBody>
          <a:bodyPr/>
          <a:lstStyle/>
          <a:p>
            <a:pPr marL="762000" lvl="2" indent="0">
              <a:buFont typeface="Times" pitchFamily="-111" charset="0"/>
              <a:buNone/>
            </a:pPr>
            <a:endParaRPr lang="nb-NO" altLang="nb-NO" sz="2000" b="1" dirty="0" smtClean="0"/>
          </a:p>
          <a:p>
            <a:pPr marL="762000" lvl="2" indent="0">
              <a:buNone/>
            </a:pPr>
            <a:r>
              <a:rPr lang="nb-NO" altLang="nb-NO" sz="2000" b="1" smtClean="0"/>
              <a:t>Helse- </a:t>
            </a:r>
            <a:r>
              <a:rPr lang="nb-NO" altLang="nb-NO" sz="2000" b="1" dirty="0"/>
              <a:t>og omsorgsfaglig samarbeidsutvalg (SU)</a:t>
            </a:r>
          </a:p>
          <a:p>
            <a:pPr marL="762000" lvl="2" indent="0">
              <a:buNone/>
            </a:pPr>
            <a:endParaRPr lang="nb-NO" altLang="nb-NO" sz="2000" dirty="0" smtClean="0"/>
          </a:p>
          <a:p>
            <a:pPr marL="762000" lvl="2" indent="0">
              <a:buNone/>
            </a:pPr>
            <a:r>
              <a:rPr lang="nb-NO" altLang="nb-NO" sz="2000" dirty="0" smtClean="0"/>
              <a:t>Prosjektet </a:t>
            </a:r>
            <a:r>
              <a:rPr lang="nb-NO" altLang="nb-NO" sz="2000" dirty="0"/>
              <a:t>også godkjent i direktørmøte </a:t>
            </a:r>
            <a:r>
              <a:rPr lang="nb-NO" altLang="nb-NO" sz="2000" dirty="0" smtClean="0"/>
              <a:t>for samhandling med AHUS 3 samarbeidende bydeler i Oslo, Grorud, Stovner, Alna</a:t>
            </a:r>
            <a:endParaRPr lang="nb-NO" altLang="nb-NO" sz="2000" dirty="0"/>
          </a:p>
          <a:p>
            <a:pPr marL="762000" lvl="2" indent="0">
              <a:buNone/>
            </a:pPr>
            <a:endParaRPr lang="nb-NO" altLang="nb-NO" sz="2000" dirty="0" smtClean="0"/>
          </a:p>
          <a:p>
            <a:pPr marL="762000" lvl="2" indent="0">
              <a:buNone/>
            </a:pPr>
            <a:r>
              <a:rPr lang="nb-NO" altLang="nb-NO" sz="2000" dirty="0" smtClean="0"/>
              <a:t>Prosjektet godkjent i samarbeidsforum for </a:t>
            </a:r>
            <a:r>
              <a:rPr lang="nb-NO" altLang="nb-NO" sz="2000" dirty="0"/>
              <a:t>avdelings og fagsjefer (SF), </a:t>
            </a:r>
            <a:r>
              <a:rPr lang="nb-NO" altLang="nb-NO" sz="2000" dirty="0" smtClean="0"/>
              <a:t>Oslo/AHUS</a:t>
            </a:r>
            <a:endParaRPr lang="nb-NO" altLang="nb-NO" sz="2000" dirty="0"/>
          </a:p>
          <a:p>
            <a:pPr marL="762000" lvl="2" indent="0">
              <a:buNone/>
            </a:pPr>
            <a:endParaRPr lang="nb-NO" altLang="nb-NO" sz="2000" dirty="0" smtClean="0"/>
          </a:p>
          <a:p>
            <a:pPr marL="762000" lvl="2" indent="0">
              <a:buNone/>
            </a:pPr>
            <a:r>
              <a:rPr lang="nb-NO" altLang="nb-NO" sz="2000" dirty="0" smtClean="0"/>
              <a:t>Prosjektet er </a:t>
            </a:r>
            <a:r>
              <a:rPr lang="nb-NO" altLang="nb-NO" sz="2000" dirty="0"/>
              <a:t>avklart med fagforum for IKT.</a:t>
            </a:r>
          </a:p>
          <a:p>
            <a:pPr marL="762000" lvl="2" indent="0">
              <a:buFont typeface="Times" pitchFamily="-111" charset="0"/>
              <a:buNone/>
            </a:pPr>
            <a:endParaRPr lang="nb-NO" altLang="nb-NO" sz="2000" b="1" dirty="0" smtClean="0"/>
          </a:p>
          <a:p>
            <a:pPr marL="762000" lvl="2" indent="0">
              <a:buFont typeface="Times" pitchFamily="-111" charset="0"/>
              <a:buNone/>
            </a:pPr>
            <a:r>
              <a:rPr lang="nb-NO" altLang="nb-NO" sz="2000" dirty="0" smtClean="0"/>
              <a:t>For delavtale 10 Forebygging se:</a:t>
            </a:r>
          </a:p>
          <a:p>
            <a:pPr marL="762000" lvl="2" indent="0">
              <a:buFont typeface="Times" pitchFamily="-111" charset="0"/>
              <a:buNone/>
            </a:pPr>
            <a:r>
              <a:rPr lang="nb-NO" altLang="nb-NO" sz="2000" dirty="0" smtClean="0">
                <a:hlinkClick r:id="rId3"/>
              </a:rPr>
              <a:t>https://www.ahus.no/fag-og-forskning/samhandling</a:t>
            </a:r>
            <a:endParaRPr lang="nb-NO" altLang="nb-NO" sz="2000" dirty="0" smtClean="0"/>
          </a:p>
          <a:p>
            <a:pPr marL="762000" lvl="2" indent="0">
              <a:buFont typeface="Times" pitchFamily="-111" charset="0"/>
              <a:buNone/>
            </a:pPr>
            <a:endParaRPr lang="nb-NO" alt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8582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Sylinder 6"/>
          <p:cNvSpPr txBox="1">
            <a:spLocks noChangeArrowheads="1"/>
          </p:cNvSpPr>
          <p:nvPr/>
        </p:nvSpPr>
        <p:spPr bwMode="auto">
          <a:xfrm>
            <a:off x="4946650" y="6492875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147" name="Tittel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buFontTx/>
              <a:buNone/>
            </a:pPr>
            <a:endParaRPr lang="en-US" altLang="en-US" sz="2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8" name="Plassholder for innhold 2"/>
          <p:cNvSpPr>
            <a:spLocks/>
          </p:cNvSpPr>
          <p:nvPr/>
        </p:nvSpPr>
        <p:spPr bwMode="auto">
          <a:xfrm>
            <a:off x="1619250" y="2060575"/>
            <a:ext cx="7294563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Font typeface="Times" pitchFamily="-111" charset="0"/>
              <a:buNone/>
            </a:pPr>
            <a:endParaRPr lang="nb-NO" altLang="en-US" sz="1400">
              <a:latin typeface="Arial" charset="0"/>
            </a:endParaRPr>
          </a:p>
          <a:p>
            <a:pPr lvl="1">
              <a:lnSpc>
                <a:spcPct val="115000"/>
              </a:lnSpc>
              <a:buFont typeface="Arial" charset="0"/>
              <a:buNone/>
            </a:pPr>
            <a:endParaRPr lang="en-US" altLang="en-US" sz="1400">
              <a:latin typeface="Arial" charset="0"/>
            </a:endParaRPr>
          </a:p>
          <a:p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Plassholder for lysbildenumm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4400" y="6497638"/>
            <a:ext cx="304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687BCE-A301-4EAB-BAD5-7FFDDC174AA2}" type="slidenum">
              <a:rPr lang="nb-NO" altLang="nb-NO" sz="8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nb-NO" altLang="nb-NO" sz="800">
              <a:latin typeface="Arial" charset="0"/>
            </a:endParaRPr>
          </a:p>
        </p:txBody>
      </p:sp>
      <p:sp>
        <p:nvSpPr>
          <p:cNvPr id="6150" name="TekstSylinder 1"/>
          <p:cNvSpPr txBox="1">
            <a:spLocks noChangeArrowheads="1"/>
          </p:cNvSpPr>
          <p:nvPr/>
        </p:nvSpPr>
        <p:spPr bwMode="auto">
          <a:xfrm>
            <a:off x="7938" y="7938"/>
            <a:ext cx="8928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nb-NO" altLang="nb-NO" b="1" dirty="0" smtClean="0">
                <a:ea typeface="Calibri" pitchFamily="34" charset="0"/>
                <a:cs typeface="Calibri" pitchFamily="34" charset="0"/>
              </a:rPr>
              <a:t>Prosjektet gjennomføring</a:t>
            </a:r>
            <a:endParaRPr lang="nb-NO" altLang="nb-NO" dirty="0" smtClean="0"/>
          </a:p>
        </p:txBody>
      </p:sp>
      <p:sp>
        <p:nvSpPr>
          <p:cNvPr id="6156" name="TekstSylinder 6"/>
          <p:cNvSpPr txBox="1">
            <a:spLocks noChangeArrowheads="1"/>
          </p:cNvSpPr>
          <p:nvPr/>
        </p:nvSpPr>
        <p:spPr bwMode="auto">
          <a:xfrm>
            <a:off x="323528" y="764704"/>
            <a:ext cx="8897938" cy="469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Gjennomført 3 workshop 2016</a:t>
            </a:r>
          </a:p>
          <a:p>
            <a:pPr lvl="1"/>
            <a:r>
              <a:rPr lang="nb-NO" sz="1800" dirty="0" smtClean="0"/>
              <a:t>Follo</a:t>
            </a:r>
            <a:r>
              <a:rPr lang="nb-NO" sz="1800" dirty="0"/>
              <a:t>: Tirsdag </a:t>
            </a:r>
            <a:r>
              <a:rPr lang="nb-NO" sz="1800" dirty="0" smtClean="0"/>
              <a:t>22.11 </a:t>
            </a:r>
            <a:r>
              <a:rPr lang="nb-NO" sz="1800" dirty="0"/>
              <a:t>på Moer Sykehjem i </a:t>
            </a:r>
            <a:r>
              <a:rPr lang="nb-NO" sz="1800" dirty="0" smtClean="0"/>
              <a:t>Ås</a:t>
            </a:r>
            <a:endParaRPr lang="nb-NO" sz="1800" dirty="0"/>
          </a:p>
          <a:p>
            <a:pPr lvl="1"/>
            <a:r>
              <a:rPr lang="nb-NO" sz="1800" dirty="0"/>
              <a:t>Øvre Romerike: Tirsdag </a:t>
            </a:r>
            <a:r>
              <a:rPr lang="nb-NO" sz="1800" dirty="0" smtClean="0"/>
              <a:t>29.11 Gjerdrum kulturhus</a:t>
            </a:r>
            <a:endParaRPr lang="nb-NO" sz="1800" dirty="0"/>
          </a:p>
          <a:p>
            <a:pPr lvl="1"/>
            <a:r>
              <a:rPr lang="nb-NO" sz="1800" dirty="0" smtClean="0"/>
              <a:t>Nedre </a:t>
            </a:r>
            <a:r>
              <a:rPr lang="nb-NO" sz="1800" dirty="0"/>
              <a:t>Romerike: Onsdag </a:t>
            </a:r>
            <a:r>
              <a:rPr lang="nb-NO" sz="1800" dirty="0" smtClean="0"/>
              <a:t>30.11 Rælingen rådhus</a:t>
            </a:r>
            <a:endParaRPr lang="nb-NO" altLang="nb-NO" sz="18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endParaRPr lang="nb-NO" altLang="nb-NO" sz="18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Utvikling av elektronisk skjema i DIPS ble utført i samarbeid med </a:t>
            </a:r>
            <a:r>
              <a:rPr lang="nb-NO" altLang="nb-NO" sz="1800" dirty="0" err="1" smtClean="0">
                <a:ea typeface="Calibri" pitchFamily="34" charset="0"/>
                <a:cs typeface="Calibri" pitchFamily="34" charset="0"/>
              </a:rPr>
              <a:t>BarnsBeste</a:t>
            </a: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, og IKT Fagforum</a:t>
            </a:r>
          </a:p>
          <a:p>
            <a:pPr marL="1085850" lvl="1" indent="-342900">
              <a:spcBef>
                <a:spcPct val="0"/>
              </a:spcBef>
              <a:defRPr/>
            </a:pPr>
            <a:r>
              <a:rPr lang="nb-NO" sz="1800" dirty="0" smtClean="0">
                <a:cs typeface="Calibri" pitchFamily="34" charset="0"/>
              </a:rPr>
              <a:t>Skjema har blitt godkjent av f</a:t>
            </a:r>
            <a:r>
              <a:rPr lang="nb-NO" sz="1800" dirty="0" smtClean="0"/>
              <a:t>agnettverk </a:t>
            </a:r>
            <a:r>
              <a:rPr lang="nb-NO" sz="1800" dirty="0"/>
              <a:t>Regional EPJ </a:t>
            </a:r>
            <a:r>
              <a:rPr lang="nb-NO" sz="1800" dirty="0" smtClean="0">
                <a:cs typeface="Calibri" pitchFamily="34" charset="0"/>
              </a:rPr>
              <a:t>som r</a:t>
            </a:r>
            <a:r>
              <a:rPr lang="nb-NO" sz="1800" dirty="0" smtClean="0"/>
              <a:t>egional standard </a:t>
            </a:r>
            <a:r>
              <a:rPr lang="nb-NO" sz="1800" dirty="0"/>
              <a:t>i </a:t>
            </a:r>
            <a:r>
              <a:rPr lang="nb-NO" sz="1800" dirty="0" smtClean="0"/>
              <a:t>Helse </a:t>
            </a:r>
            <a:r>
              <a:rPr lang="nb-NO" sz="1800" dirty="0"/>
              <a:t>Sør-Øst </a:t>
            </a: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DIPS </a:t>
            </a:r>
          </a:p>
          <a:p>
            <a:pPr marL="1085850" lvl="1" indent="-342900">
              <a:spcBef>
                <a:spcPct val="0"/>
              </a:spcBef>
              <a:defRPr/>
            </a:pPr>
            <a:r>
              <a:rPr lang="nb-NO" sz="1800" dirty="0">
                <a:cs typeface="Calibri" panose="020F0502020204030204" pitchFamily="34" charset="0"/>
              </a:rPr>
              <a:t>E-Melding kjørt i produksjon 5.5.2017</a:t>
            </a:r>
          </a:p>
          <a:p>
            <a:pPr marL="1085850" lvl="1" indent="-342900">
              <a:spcBef>
                <a:spcPct val="0"/>
              </a:spcBef>
              <a:defRPr/>
            </a:pPr>
            <a:endParaRPr lang="nb-NO" altLang="nb-NO" sz="1800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Pilot kommuner og avdelinger på </a:t>
            </a:r>
            <a:r>
              <a:rPr lang="nb-NO" altLang="nb-NO" sz="1800" dirty="0" err="1" smtClean="0">
                <a:ea typeface="Calibri" pitchFamily="34" charset="0"/>
                <a:cs typeface="Calibri" pitchFamily="34" charset="0"/>
              </a:rPr>
              <a:t>Ahus</a:t>
            </a: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 valgt slik at alle EPJ fagsystemer i de ulike kommunene var representert i prosjektet</a:t>
            </a:r>
          </a:p>
          <a:p>
            <a:pPr marL="342900" indent="-342900">
              <a:spcBef>
                <a:spcPct val="0"/>
              </a:spcBef>
              <a:defRPr/>
            </a:pPr>
            <a:endParaRPr lang="nb-NO" altLang="nb-NO" sz="1800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nb-NO" altLang="nb-NO" sz="1800" dirty="0" smtClean="0">
                <a:ea typeface="Calibri" pitchFamily="34" charset="0"/>
                <a:cs typeface="Calibri" pitchFamily="34" charset="0"/>
              </a:rPr>
              <a:t>Prosjektperioden 15.8-15.11</a:t>
            </a:r>
          </a:p>
          <a:p>
            <a:pPr marL="342900" indent="-342900">
              <a:spcBef>
                <a:spcPct val="0"/>
              </a:spcBef>
              <a:defRPr/>
            </a:pPr>
            <a:endParaRPr lang="nb-NO" altLang="nb-NO" sz="1800" dirty="0" smtClean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Sylinder 6"/>
          <p:cNvSpPr txBox="1">
            <a:spLocks noChangeArrowheads="1"/>
          </p:cNvSpPr>
          <p:nvPr/>
        </p:nvSpPr>
        <p:spPr bwMode="auto">
          <a:xfrm>
            <a:off x="4946650" y="6492875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147" name="Tittel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buFontTx/>
              <a:buNone/>
            </a:pPr>
            <a:endParaRPr lang="en-US" altLang="en-US" sz="2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8" name="Plassholder for innhold 2"/>
          <p:cNvSpPr>
            <a:spLocks/>
          </p:cNvSpPr>
          <p:nvPr/>
        </p:nvSpPr>
        <p:spPr bwMode="auto">
          <a:xfrm>
            <a:off x="1619250" y="2060575"/>
            <a:ext cx="7294563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Font typeface="Times" pitchFamily="-111" charset="0"/>
              <a:buNone/>
            </a:pPr>
            <a:endParaRPr lang="nb-NO" altLang="en-US" sz="1400">
              <a:latin typeface="Arial" charset="0"/>
            </a:endParaRPr>
          </a:p>
          <a:p>
            <a:pPr lvl="1">
              <a:lnSpc>
                <a:spcPct val="115000"/>
              </a:lnSpc>
              <a:buFont typeface="Arial" charset="0"/>
              <a:buNone/>
            </a:pPr>
            <a:endParaRPr lang="en-US" altLang="en-US" sz="1400">
              <a:latin typeface="Arial" charset="0"/>
            </a:endParaRPr>
          </a:p>
          <a:p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TekstSylinder 1"/>
          <p:cNvSpPr txBox="1">
            <a:spLocks noChangeArrowheads="1"/>
          </p:cNvSpPr>
          <p:nvPr/>
        </p:nvSpPr>
        <p:spPr bwMode="auto">
          <a:xfrm>
            <a:off x="7938" y="7938"/>
            <a:ext cx="89281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nb-NO" altLang="nb-NO" b="1" dirty="0" smtClean="0">
                <a:ea typeface="Calibri" pitchFamily="34" charset="0"/>
                <a:cs typeface="Calibri" pitchFamily="34" charset="0"/>
              </a:rPr>
              <a:t>Besluttet </a:t>
            </a:r>
            <a:r>
              <a:rPr lang="nb-NO" altLang="nb-NO" sz="4000" b="1" dirty="0">
                <a:ea typeface="Calibri" pitchFamily="34" charset="0"/>
                <a:cs typeface="Calibri" pitchFamily="34" charset="0"/>
              </a:rPr>
              <a:t>ett</a:t>
            </a:r>
            <a:r>
              <a:rPr lang="nb-NO" altLang="nb-NO" b="1" dirty="0">
                <a:ea typeface="Calibri" pitchFamily="34" charset="0"/>
                <a:cs typeface="Calibri" pitchFamily="34" charset="0"/>
              </a:rPr>
              <a:t> kontaktpunkt for systematisk </a:t>
            </a:r>
            <a:r>
              <a:rPr lang="nb-NO" altLang="nb-NO" b="1" dirty="0" smtClean="0">
                <a:ea typeface="Calibri" pitchFamily="34" charset="0"/>
                <a:cs typeface="Calibri" pitchFamily="34" charset="0"/>
              </a:rPr>
              <a:t>samhandling om barn som pårørende</a:t>
            </a:r>
          </a:p>
          <a:p>
            <a:pPr>
              <a:spcBef>
                <a:spcPct val="0"/>
              </a:spcBef>
              <a:buNone/>
              <a:defRPr/>
            </a:pPr>
            <a:endParaRPr lang="nb-NO" altLang="nb-NO" b="1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nb-NO" altLang="nb-NO" b="1" dirty="0" smtClean="0">
                <a:ea typeface="Calibri" pitchFamily="34" charset="0"/>
                <a:cs typeface="Calibri" pitchFamily="34" charset="0"/>
              </a:rPr>
              <a:t>S</a:t>
            </a:r>
            <a:r>
              <a:rPr lang="nb-NO" altLang="nb-NO" dirty="0" smtClean="0">
                <a:ea typeface="Calibri" pitchFamily="34" charset="0"/>
                <a:cs typeface="Calibri" pitchFamily="34" charset="0"/>
              </a:rPr>
              <a:t>aksbehandler </a:t>
            </a:r>
            <a:r>
              <a:rPr lang="nb-NO" altLang="nb-NO" dirty="0">
                <a:ea typeface="Calibri" pitchFamily="34" charset="0"/>
                <a:cs typeface="Calibri" pitchFamily="34" charset="0"/>
              </a:rPr>
              <a:t>tjenesten/tjenestekontor/tildelingsenhet/koordinerende </a:t>
            </a:r>
            <a:r>
              <a:rPr lang="nb-NO" altLang="nb-NO" dirty="0" smtClean="0">
                <a:ea typeface="Calibri" pitchFamily="34" charset="0"/>
                <a:cs typeface="Calibri" pitchFamily="34" charset="0"/>
              </a:rPr>
              <a:t>enhet formidler informasjon videre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nb-NO" altLang="nb-NO" dirty="0" smtClean="0"/>
          </a:p>
        </p:txBody>
      </p:sp>
      <p:sp>
        <p:nvSpPr>
          <p:cNvPr id="3" name="Pil høyre 2"/>
          <p:cNvSpPr/>
          <p:nvPr/>
        </p:nvSpPr>
        <p:spPr>
          <a:xfrm>
            <a:off x="0" y="2060575"/>
            <a:ext cx="37877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" name="Pil venstre 3"/>
          <p:cNvSpPr/>
          <p:nvPr/>
        </p:nvSpPr>
        <p:spPr>
          <a:xfrm>
            <a:off x="4697413" y="2060575"/>
            <a:ext cx="3989387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Skråkant 4"/>
          <p:cNvSpPr/>
          <p:nvPr/>
        </p:nvSpPr>
        <p:spPr>
          <a:xfrm>
            <a:off x="3732213" y="2060575"/>
            <a:ext cx="1042987" cy="10429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Melding</a:t>
            </a:r>
            <a:endParaRPr lang="nb-NO" sz="1200" dirty="0"/>
          </a:p>
        </p:txBody>
      </p:sp>
      <p:sp>
        <p:nvSpPr>
          <p:cNvPr id="6" name="Pil opp 5"/>
          <p:cNvSpPr/>
          <p:nvPr/>
        </p:nvSpPr>
        <p:spPr>
          <a:xfrm>
            <a:off x="4087812" y="3058409"/>
            <a:ext cx="484187" cy="1320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Sylinder 6"/>
          <p:cNvSpPr txBox="1">
            <a:spLocks noChangeArrowheads="1"/>
          </p:cNvSpPr>
          <p:nvPr/>
        </p:nvSpPr>
        <p:spPr bwMode="auto">
          <a:xfrm>
            <a:off x="4946650" y="6492875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147" name="Tittel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buFontTx/>
              <a:buNone/>
            </a:pPr>
            <a:endParaRPr lang="en-US" altLang="en-US" sz="2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8" name="Plassholder for innhold 2"/>
          <p:cNvSpPr>
            <a:spLocks/>
          </p:cNvSpPr>
          <p:nvPr/>
        </p:nvSpPr>
        <p:spPr bwMode="auto">
          <a:xfrm>
            <a:off x="1619250" y="2060575"/>
            <a:ext cx="7294563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Font typeface="Times" pitchFamily="-111" charset="0"/>
              <a:buNone/>
            </a:pPr>
            <a:endParaRPr lang="nb-NO" altLang="en-US" sz="1400">
              <a:latin typeface="Arial" charset="0"/>
            </a:endParaRPr>
          </a:p>
          <a:p>
            <a:pPr lvl="1">
              <a:lnSpc>
                <a:spcPct val="115000"/>
              </a:lnSpc>
              <a:buFont typeface="Arial" charset="0"/>
              <a:buNone/>
            </a:pPr>
            <a:endParaRPr lang="en-US" altLang="en-US" sz="1400">
              <a:latin typeface="Arial" charset="0"/>
            </a:endParaRPr>
          </a:p>
          <a:p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Plassholder for lysbildenumm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4400" y="6497638"/>
            <a:ext cx="304800" cy="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-111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687BCE-A301-4EAB-BAD5-7FFDDC174AA2}" type="slidenum">
              <a:rPr lang="nb-NO" altLang="nb-NO" sz="8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nb-NO" altLang="nb-NO" sz="800">
              <a:latin typeface="Arial" charset="0"/>
            </a:endParaRPr>
          </a:p>
        </p:txBody>
      </p:sp>
      <p:pic>
        <p:nvPicPr>
          <p:cNvPr id="18" name="Bild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59" y="34968"/>
            <a:ext cx="5476875" cy="627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5413020" y="548680"/>
            <a:ext cx="323588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Sendte skjemaer i pilot perioden</a:t>
            </a: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 DPS til Follo: 9</a:t>
            </a: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 Ara til Follo: 6</a:t>
            </a: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 onkologisk/</a:t>
            </a: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Hematologisk avdeling: 15</a:t>
            </a:r>
          </a:p>
          <a:p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 </a:t>
            </a:r>
            <a:r>
              <a:rPr lang="nb-NO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Nevroklinikken</a:t>
            </a:r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8</a:t>
            </a:r>
          </a:p>
          <a:p>
            <a:endParaRPr lang="nb-NO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 38 skjema sendt i pilotperioden fra </a:t>
            </a: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pilotavdelinger</a:t>
            </a:r>
          </a:p>
          <a:p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(DIPS rapport D-7184)</a:t>
            </a:r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lot prosjekt bsp systematisk samhandling">
  <a:themeElements>
    <a:clrScheme name="Ahus pp mal norsk 9">
      <a:dk1>
        <a:srgbClr val="00368B"/>
      </a:dk1>
      <a:lt1>
        <a:srgbClr val="FFFFFF"/>
      </a:lt1>
      <a:dk2>
        <a:srgbClr val="00368B"/>
      </a:dk2>
      <a:lt2>
        <a:srgbClr val="7F7F7F"/>
      </a:lt2>
      <a:accent1>
        <a:srgbClr val="7FAAE2"/>
      </a:accent1>
      <a:accent2>
        <a:srgbClr val="E19900"/>
      </a:accent2>
      <a:accent3>
        <a:srgbClr val="FFFFFF"/>
      </a:accent3>
      <a:accent4>
        <a:srgbClr val="002D76"/>
      </a:accent4>
      <a:accent5>
        <a:srgbClr val="C0D2EE"/>
      </a:accent5>
      <a:accent6>
        <a:srgbClr val="CC8A00"/>
      </a:accent6>
      <a:hlink>
        <a:srgbClr val="86A195"/>
      </a:hlink>
      <a:folHlink>
        <a:srgbClr val="F0EFD8"/>
      </a:folHlink>
    </a:clrScheme>
    <a:fontScheme name="Ahus pp mal nor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hus pp mal nors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us pp mal nors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8">
        <a:dk1>
          <a:srgbClr val="00368B"/>
        </a:dk1>
        <a:lt1>
          <a:srgbClr val="FFFFFF"/>
        </a:lt1>
        <a:dk2>
          <a:srgbClr val="00368B"/>
        </a:dk2>
        <a:lt2>
          <a:srgbClr val="7F7F7F"/>
        </a:lt2>
        <a:accent1>
          <a:srgbClr val="7FAAE2"/>
        </a:accent1>
        <a:accent2>
          <a:srgbClr val="E19900"/>
        </a:accent2>
        <a:accent3>
          <a:srgbClr val="FFFFFF"/>
        </a:accent3>
        <a:accent4>
          <a:srgbClr val="002D76"/>
        </a:accent4>
        <a:accent5>
          <a:srgbClr val="C0D2EE"/>
        </a:accent5>
        <a:accent6>
          <a:srgbClr val="CC8A00"/>
        </a:accent6>
        <a:hlink>
          <a:srgbClr val="E1CAA7"/>
        </a:hlink>
        <a:folHlink>
          <a:srgbClr val="86A1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us pp mal norsk 9">
        <a:dk1>
          <a:srgbClr val="00368B"/>
        </a:dk1>
        <a:lt1>
          <a:srgbClr val="FFFFFF"/>
        </a:lt1>
        <a:dk2>
          <a:srgbClr val="00368B"/>
        </a:dk2>
        <a:lt2>
          <a:srgbClr val="7F7F7F"/>
        </a:lt2>
        <a:accent1>
          <a:srgbClr val="7FAAE2"/>
        </a:accent1>
        <a:accent2>
          <a:srgbClr val="E19900"/>
        </a:accent2>
        <a:accent3>
          <a:srgbClr val="FFFFFF"/>
        </a:accent3>
        <a:accent4>
          <a:srgbClr val="002D76"/>
        </a:accent4>
        <a:accent5>
          <a:srgbClr val="C0D2EE"/>
        </a:accent5>
        <a:accent6>
          <a:srgbClr val="CC8A00"/>
        </a:accent6>
        <a:hlink>
          <a:srgbClr val="86A195"/>
        </a:hlink>
        <a:folHlink>
          <a:srgbClr val="F0EF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368B"/>
      </a:dk1>
      <a:lt1>
        <a:srgbClr val="FFFFFF"/>
      </a:lt1>
      <a:dk2>
        <a:srgbClr val="00368B"/>
      </a:dk2>
      <a:lt2>
        <a:srgbClr val="7F7F7F"/>
      </a:lt2>
      <a:accent1>
        <a:srgbClr val="7FAAE2"/>
      </a:accent1>
      <a:accent2>
        <a:srgbClr val="E19900"/>
      </a:accent2>
      <a:accent3>
        <a:srgbClr val="FFFFFF"/>
      </a:accent3>
      <a:accent4>
        <a:srgbClr val="002D76"/>
      </a:accent4>
      <a:accent5>
        <a:srgbClr val="C0D2EE"/>
      </a:accent5>
      <a:accent6>
        <a:srgbClr val="CC8A00"/>
      </a:accent6>
      <a:hlink>
        <a:srgbClr val="E1CAA7"/>
      </a:hlink>
      <a:folHlink>
        <a:srgbClr val="86A1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368B"/>
      </a:dk1>
      <a:lt1>
        <a:srgbClr val="FFFFFF"/>
      </a:lt1>
      <a:dk2>
        <a:srgbClr val="00368B"/>
      </a:dk2>
      <a:lt2>
        <a:srgbClr val="7F7F7F"/>
      </a:lt2>
      <a:accent1>
        <a:srgbClr val="7FAAE2"/>
      </a:accent1>
      <a:accent2>
        <a:srgbClr val="E19900"/>
      </a:accent2>
      <a:accent3>
        <a:srgbClr val="FFFFFF"/>
      </a:accent3>
      <a:accent4>
        <a:srgbClr val="002D76"/>
      </a:accent4>
      <a:accent5>
        <a:srgbClr val="C0D2EE"/>
      </a:accent5>
      <a:accent6>
        <a:srgbClr val="CC8A00"/>
      </a:accent6>
      <a:hlink>
        <a:srgbClr val="E1CAA7"/>
      </a:hlink>
      <a:folHlink>
        <a:srgbClr val="86A1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pilot prosjekt bsp systematisk samhandling</Template>
  <TotalTime>208</TotalTime>
  <Words>701</Words>
  <Application>Microsoft Office PowerPoint</Application>
  <PresentationFormat>Skjermfremvisning (4:3)</PresentationFormat>
  <Paragraphs>123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pilot prosjekt bsp systematisk samhandling</vt:lpstr>
      <vt:lpstr>PowerPoint-presentasjon</vt:lpstr>
      <vt:lpstr>Bakgrunnsdata Resultater fra multisenterstudie IS-0522 /15</vt:lpstr>
      <vt:lpstr>IS-0522 /15</vt:lpstr>
      <vt:lpstr>Prosjekt elektronisk samhandling med kommunene når barn er pårørende  er basert på konklusjoner fra FOU rapport (Ruud, T. m.fl. 11/2015)</vt:lpstr>
      <vt:lpstr>Forankring av prosjektet</vt:lpstr>
      <vt:lpstr>PowerPoint-presentasjon</vt:lpstr>
      <vt:lpstr>PowerPoint-presentasjon</vt:lpstr>
      <vt:lpstr>PowerPoint-presentasjon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Tove Bergh</dc:creator>
  <cp:lastModifiedBy>Tove Bergh</cp:lastModifiedBy>
  <cp:revision>22</cp:revision>
  <cp:lastPrinted>2016-02-05T13:09:17Z</cp:lastPrinted>
  <dcterms:created xsi:type="dcterms:W3CDTF">2017-11-20T14:28:17Z</dcterms:created>
  <dcterms:modified xsi:type="dcterms:W3CDTF">2017-12-06T13:06:38Z</dcterms:modified>
</cp:coreProperties>
</file>