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56" r:id="rId2"/>
    <p:sldId id="461" r:id="rId3"/>
    <p:sldId id="468" r:id="rId4"/>
    <p:sldId id="464" r:id="rId5"/>
    <p:sldId id="467" r:id="rId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35" autoAdjust="0"/>
  </p:normalViewPr>
  <p:slideViewPr>
    <p:cSldViewPr>
      <p:cViewPr varScale="1">
        <p:scale>
          <a:sx n="78" d="100"/>
          <a:sy n="78" d="100"/>
        </p:scale>
        <p:origin x="16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F3EB1-F5E7-4769-A9D6-96AD06403A6B}" type="datetimeFigureOut">
              <a:rPr lang="nb-NO" smtClean="0"/>
              <a:t>30.11.2017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9EB0C-637A-4069-B7A9-1A29A24850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593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31396-FC3D-460F-ACF6-B8566BB7F3E5}" type="datetimeFigureOut">
              <a:rPr lang="nb-NO" smtClean="0"/>
              <a:t>30.11.2017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60F2F-44B9-49C5-85D9-77D035A7FD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141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0">
              <a:buFont typeface="Times" pitchFamily="18" charset="0"/>
              <a:buNone/>
            </a:pPr>
            <a:endParaRPr lang="nb-NO" altLang="nb-NO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060F2F-44B9-49C5-85D9-77D035A7FD5C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121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800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104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848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872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121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493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15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13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9137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223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091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044A-0DE1-4B3E-A4D6-69B3A151AC46}" type="datetimeFigureOut">
              <a:rPr lang="nb-NO" smtClean="0"/>
              <a:t>30.11.2017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8079-FF6C-40BD-9528-440D710FEEA9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311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99592" y="992324"/>
            <a:ext cx="6400800" cy="1752600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Oppfølging og evaluering av ernæringsplan</a:t>
            </a:r>
            <a:endParaRPr lang="nb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b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Bilde 4" descr="Ahus - orgin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39663"/>
            <a:ext cx="4533900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lassholder for innhold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068960"/>
            <a:ext cx="4194224" cy="3633267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2847524" y="3068960"/>
            <a:ext cx="1224136" cy="136815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4552018"/>
            <a:ext cx="4251427" cy="2305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476250"/>
            <a:ext cx="835183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nb-NO" altLang="nb-NO" dirty="0" smtClean="0">
                <a:ea typeface="ＭＳ Ｐゴシック" pitchFamily="34" charset="-128"/>
              </a:rPr>
              <a:t>Ernæringsplan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613694"/>
            <a:ext cx="4502150" cy="5087938"/>
          </a:xfrm>
        </p:spPr>
        <p:txBody>
          <a:bodyPr>
            <a:normAutofit fontScale="70000" lnSpcReduction="20000"/>
          </a:bodyPr>
          <a:lstStyle/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r>
              <a:rPr lang="nb-NO" altLang="nb-NO" sz="2900" dirty="0" smtClean="0">
                <a:ea typeface="ＭＳ Ｐゴシック"/>
              </a:rPr>
              <a:t>Mål med behandlingen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endParaRPr lang="nb-NO" altLang="nb-NO" sz="2900" dirty="0" smtClean="0">
              <a:ea typeface="ＭＳ Ｐゴシック"/>
            </a:endParaRP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r>
              <a:rPr lang="nb-NO" altLang="nb-NO" sz="2900" dirty="0" smtClean="0">
                <a:ea typeface="ＭＳ Ｐゴシック"/>
              </a:rPr>
              <a:t>Pasientens behov?</a:t>
            </a: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endParaRPr lang="nb-NO" altLang="nb-NO" dirty="0" smtClean="0">
              <a:ea typeface="ＭＳ Ｐゴシック"/>
            </a:endParaRP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endParaRPr lang="nb-NO" altLang="nb-NO" dirty="0" smtClean="0">
              <a:ea typeface="ＭＳ Ｐゴシック"/>
            </a:endParaRP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endParaRPr lang="nb-NO" altLang="nb-NO" dirty="0" smtClean="0">
              <a:ea typeface="ＭＳ Ｐゴシック"/>
            </a:endParaRP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endParaRPr lang="nb-NO" altLang="nb-NO" dirty="0" smtClean="0">
              <a:ea typeface="ＭＳ Ｐゴシック"/>
            </a:endParaRPr>
          </a:p>
          <a:p>
            <a:pPr marL="381000" indent="-381000">
              <a:lnSpc>
                <a:spcPct val="90000"/>
              </a:lnSpc>
              <a:buFontTx/>
              <a:buAutoNum type="arabicPeriod"/>
              <a:defRPr/>
            </a:pPr>
            <a:r>
              <a:rPr lang="nb-NO" altLang="nb-NO" dirty="0">
                <a:ea typeface="ＭＳ Ｐゴシック"/>
              </a:rPr>
              <a:t>P</a:t>
            </a:r>
            <a:r>
              <a:rPr lang="nb-NO" altLang="nb-NO" dirty="0" smtClean="0">
                <a:ea typeface="ＭＳ Ｐゴシック"/>
              </a:rPr>
              <a:t>asientens inntak?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nb-NO" altLang="nb-NO" dirty="0" smtClean="0">
              <a:ea typeface="ＭＳ Ｐゴシック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nb-NO" altLang="nb-NO" dirty="0">
                <a:ea typeface="ＭＳ Ｐゴシック"/>
              </a:rPr>
              <a:t>4</a:t>
            </a:r>
            <a:r>
              <a:rPr lang="nb-NO" altLang="nb-NO" dirty="0" smtClean="0">
                <a:ea typeface="ＭＳ Ｐゴシック"/>
              </a:rPr>
              <a:t>.   Tiltak</a:t>
            </a:r>
          </a:p>
          <a:p>
            <a:pPr marL="379413" lvl="1" indent="0">
              <a:lnSpc>
                <a:spcPct val="90000"/>
              </a:lnSpc>
              <a:buNone/>
              <a:defRPr/>
            </a:pPr>
            <a:r>
              <a:rPr lang="nb-NO" altLang="nb-NO" sz="2300" dirty="0" smtClean="0">
                <a:ea typeface="ＭＳ Ｐゴシック"/>
              </a:rPr>
              <a:t>  a)Korrigere underliggende årsaker</a:t>
            </a:r>
          </a:p>
          <a:p>
            <a:pPr marL="379413" lvl="1" indent="0">
              <a:lnSpc>
                <a:spcPct val="90000"/>
              </a:lnSpc>
              <a:buNone/>
              <a:defRPr/>
            </a:pPr>
            <a:r>
              <a:rPr lang="nb-NO" altLang="nb-NO" sz="2300" dirty="0" smtClean="0">
                <a:ea typeface="ＭＳ Ｐゴシック"/>
              </a:rPr>
              <a:t>  b)Sikre adekvat inntak</a:t>
            </a:r>
          </a:p>
          <a:p>
            <a:pPr marL="379413" lvl="1" indent="0">
              <a:lnSpc>
                <a:spcPct val="90000"/>
              </a:lnSpc>
              <a:buFontTx/>
              <a:buNone/>
              <a:defRPr/>
            </a:pPr>
            <a:endParaRPr lang="nb-NO" altLang="nb-NO" dirty="0" smtClean="0">
              <a:ea typeface="ＭＳ Ｐゴシック"/>
            </a:endParaRPr>
          </a:p>
          <a:p>
            <a:pPr marL="379413" lvl="1" indent="0">
              <a:lnSpc>
                <a:spcPct val="90000"/>
              </a:lnSpc>
              <a:buFontTx/>
              <a:buNone/>
              <a:defRPr/>
            </a:pPr>
            <a:endParaRPr lang="nb-NO" altLang="nb-NO" dirty="0">
              <a:ea typeface="ＭＳ Ｐゴシック"/>
            </a:endParaRPr>
          </a:p>
          <a:p>
            <a:pPr marL="379413" lvl="1" indent="0">
              <a:lnSpc>
                <a:spcPct val="90000"/>
              </a:lnSpc>
              <a:buFontTx/>
              <a:buNone/>
              <a:defRPr/>
            </a:pPr>
            <a:endParaRPr lang="nb-NO" altLang="nb-NO" dirty="0" smtClean="0">
              <a:ea typeface="ＭＳ Ｐゴシック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nb-NO" altLang="nb-NO" dirty="0">
                <a:ea typeface="ＭＳ Ｐゴシック"/>
              </a:rPr>
              <a:t>5</a:t>
            </a:r>
            <a:r>
              <a:rPr lang="nb-NO" altLang="nb-NO" dirty="0" smtClean="0">
                <a:ea typeface="ＭＳ Ｐゴシック"/>
              </a:rPr>
              <a:t>.   Plan for </a:t>
            </a:r>
            <a:r>
              <a:rPr lang="nb-NO" altLang="nb-NO" dirty="0">
                <a:ea typeface="ＭＳ Ｐゴシック"/>
              </a:rPr>
              <a:t>o</a:t>
            </a:r>
            <a:r>
              <a:rPr lang="nb-NO" altLang="nb-NO" dirty="0" smtClean="0">
                <a:ea typeface="ＭＳ Ｐゴシック"/>
              </a:rPr>
              <a:t>ppfølging og evaluering</a:t>
            </a:r>
          </a:p>
          <a:p>
            <a:pPr marL="722313" lvl="1" indent="-342900">
              <a:lnSpc>
                <a:spcPct val="90000"/>
              </a:lnSpc>
              <a:buFontTx/>
              <a:buNone/>
              <a:defRPr/>
            </a:pPr>
            <a:endParaRPr lang="nb-NO" altLang="nb-NO" dirty="0" smtClean="0">
              <a:ea typeface="ＭＳ Ｐゴシック"/>
            </a:endParaRP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319949" y="2348880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buFont typeface="Wingdings" charset="0"/>
              <a:buChar char="v"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4844038" y="1340768"/>
            <a:ext cx="3814762" cy="10801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53882" dir="135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85750" indent="-285750" eaLnBrk="1" hangingPunct="1">
              <a:lnSpc>
                <a:spcPct val="115000"/>
              </a:lnSpc>
              <a:spcBef>
                <a:spcPct val="40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 Energi : 30 kcal/kg/dag</a:t>
            </a:r>
          </a:p>
          <a:p>
            <a:pPr marL="285750" indent="-285750" eaLnBrk="1" hangingPunct="1">
              <a:lnSpc>
                <a:spcPct val="115000"/>
              </a:lnSpc>
              <a:spcBef>
                <a:spcPct val="15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 Protein: 1 g/kg/dag</a:t>
            </a:r>
          </a:p>
          <a:p>
            <a:pPr marL="285750" indent="-285750" eaLnBrk="1" hangingPunct="1">
              <a:lnSpc>
                <a:spcPct val="115000"/>
              </a:lnSpc>
              <a:spcBef>
                <a:spcPct val="15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 Væske: 30 ml/kg/dag</a:t>
            </a:r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3059832" y="3789040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buFont typeface="Wingdings" charset="0"/>
              <a:buChar char="v"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4838245" y="2916733"/>
            <a:ext cx="3814762" cy="13763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53882" dir="135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85750" indent="-285750" eaLnBrk="1" hangingPunct="1">
              <a:lnSpc>
                <a:spcPct val="115000"/>
              </a:lnSpc>
              <a:spcBef>
                <a:spcPct val="30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Per os – kostregistering</a:t>
            </a:r>
          </a:p>
          <a:p>
            <a:pPr marL="285750" indent="-285750" eaLnBrk="1" hangingPunct="1">
              <a:lnSpc>
                <a:spcPct val="115000"/>
              </a:lnSpc>
              <a:spcBef>
                <a:spcPct val="30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Næringsdrikker</a:t>
            </a:r>
          </a:p>
          <a:p>
            <a:pPr marL="285750" indent="-285750" eaLnBrk="1" hangingPunct="1">
              <a:lnSpc>
                <a:spcPct val="115000"/>
              </a:lnSpc>
              <a:spcBef>
                <a:spcPct val="30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Sondeernæring</a:t>
            </a:r>
          </a:p>
          <a:p>
            <a:pPr marL="285750" indent="-285750" eaLnBrk="1" hangingPunct="1">
              <a:lnSpc>
                <a:spcPct val="115000"/>
              </a:lnSpc>
              <a:spcBef>
                <a:spcPct val="30000"/>
              </a:spcBef>
              <a:buFont typeface="Courier New" panose="02070309020205020404" pitchFamily="49" charset="0"/>
              <a:buChar char="o"/>
              <a:defRPr/>
            </a:pPr>
            <a:r>
              <a:rPr lang="nb-NO" altLang="nb-NO" sz="1600" dirty="0" smtClean="0"/>
              <a:t>Andre tilskudd</a:t>
            </a:r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V="1">
            <a:off x="3319949" y="4941168"/>
            <a:ext cx="1150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buFont typeface="Wingdings" charset="0"/>
              <a:buChar char="v"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10" name="Bilde 9" descr="Ahus - orgina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475" y="152872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102800"/>
            <a:ext cx="8229600" cy="1143000"/>
          </a:xfrm>
        </p:spPr>
        <p:txBody>
          <a:bodyPr>
            <a:normAutofit/>
          </a:bodyPr>
          <a:lstStyle/>
          <a:p>
            <a:r>
              <a:rPr lang="nb-NO" sz="3600" dirty="0" smtClean="0"/>
              <a:t>Innhold i ernæringsplan</a:t>
            </a:r>
            <a:endParaRPr lang="nb-NO" sz="3600" dirty="0"/>
          </a:p>
        </p:txBody>
      </p:sp>
      <p:pic>
        <p:nvPicPr>
          <p:cNvPr id="8" name="Bilde 7" descr="Ahus - orgina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6538"/>
            <a:ext cx="4075863" cy="3918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4213" y="2132856"/>
            <a:ext cx="7410450" cy="4287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nb-NO" altLang="nb-NO" sz="2400" u="sng" dirty="0" smtClean="0">
              <a:ea typeface="ＭＳ Ｐゴシック"/>
            </a:endParaRPr>
          </a:p>
          <a:p>
            <a:pPr marL="0" indent="0">
              <a:buFontTx/>
              <a:buAutoNum type="arabicPeriod"/>
              <a:defRPr/>
            </a:pPr>
            <a:r>
              <a:rPr lang="nb-NO" altLang="nb-NO" sz="2400" dirty="0" smtClean="0">
                <a:ea typeface="ＭＳ Ｐゴシック"/>
              </a:rPr>
              <a:t> </a:t>
            </a:r>
            <a:r>
              <a:rPr lang="nb-NO" altLang="nb-NO" sz="2400" b="1" dirty="0" smtClean="0">
                <a:ea typeface="ＭＳ Ｐゴシック"/>
              </a:rPr>
              <a:t>MÅLET</a:t>
            </a:r>
            <a:r>
              <a:rPr lang="nb-NO" altLang="nb-NO" sz="2400" dirty="0" smtClean="0">
                <a:ea typeface="ＭＳ Ｐゴシック"/>
              </a:rPr>
              <a:t> med behandlingen for </a:t>
            </a:r>
            <a:r>
              <a:rPr lang="nb-NO" altLang="nb-NO" sz="2400" i="1" u="sng" dirty="0" smtClean="0">
                <a:ea typeface="ＭＳ Ｐゴシック"/>
              </a:rPr>
              <a:t>denne</a:t>
            </a:r>
            <a:r>
              <a:rPr lang="nb-NO" altLang="nb-NO" sz="2400" dirty="0" smtClean="0">
                <a:ea typeface="ＭＳ Ｐゴシック"/>
              </a:rPr>
              <a:t> pasienten? </a:t>
            </a:r>
          </a:p>
          <a:p>
            <a:pPr marL="0" indent="0">
              <a:buFontTx/>
              <a:buAutoNum type="arabicPeriod"/>
              <a:defRPr/>
            </a:pPr>
            <a:r>
              <a:rPr lang="nb-NO" altLang="nb-NO" sz="2400" dirty="0" smtClean="0">
                <a:ea typeface="ＭＳ Ｐゴシック"/>
              </a:rPr>
              <a:t> </a:t>
            </a:r>
            <a:r>
              <a:rPr lang="nb-NO" altLang="nb-NO" sz="2400" b="1" dirty="0" smtClean="0">
                <a:ea typeface="ＭＳ Ｐゴシック"/>
              </a:rPr>
              <a:t>BEHOVET</a:t>
            </a:r>
            <a:r>
              <a:rPr lang="nb-NO" altLang="nb-NO" sz="2400" dirty="0" smtClean="0">
                <a:ea typeface="ＭＳ Ｐゴシック"/>
              </a:rPr>
              <a:t> til pasienten?</a:t>
            </a:r>
          </a:p>
          <a:p>
            <a:pPr marL="0" indent="0">
              <a:buFontTx/>
              <a:buAutoNum type="arabicPeriod"/>
              <a:defRPr/>
            </a:pPr>
            <a:r>
              <a:rPr lang="nb-NO" altLang="nb-NO" sz="2400" dirty="0" smtClean="0">
                <a:ea typeface="ＭＳ Ｐゴシック"/>
              </a:rPr>
              <a:t> </a:t>
            </a:r>
            <a:r>
              <a:rPr lang="nb-NO" altLang="nb-NO" sz="2400" b="1" dirty="0" smtClean="0">
                <a:ea typeface="ＭＳ Ｐゴシック"/>
              </a:rPr>
              <a:t>INNTAKET </a:t>
            </a:r>
            <a:r>
              <a:rPr lang="nb-NO" altLang="nb-NO" sz="2400" dirty="0" smtClean="0">
                <a:ea typeface="ＭＳ Ｐゴシック"/>
              </a:rPr>
              <a:t>til pasienten?</a:t>
            </a:r>
          </a:p>
          <a:p>
            <a:pPr marL="0" indent="0">
              <a:buFontTx/>
              <a:buAutoNum type="arabicPeriod"/>
              <a:defRPr/>
            </a:pPr>
            <a:r>
              <a:rPr lang="nb-NO" altLang="nb-NO" sz="2400" dirty="0" smtClean="0">
                <a:ea typeface="ＭＳ Ｐゴシック"/>
              </a:rPr>
              <a:t>   a) Hva mangler? Hvorfor mangler det?</a:t>
            </a:r>
          </a:p>
          <a:p>
            <a:pPr marL="400050" lvl="1" indent="0">
              <a:buNone/>
              <a:defRPr/>
            </a:pPr>
            <a:r>
              <a:rPr lang="nb-NO" altLang="nb-NO" sz="2400" dirty="0" smtClean="0">
                <a:ea typeface="ＭＳ Ｐゴシック"/>
              </a:rPr>
              <a:t>b) Hvordan får vi så nok næring inn?</a:t>
            </a:r>
          </a:p>
          <a:p>
            <a:pPr marL="0" indent="0">
              <a:buFontTx/>
              <a:buNone/>
              <a:defRPr/>
            </a:pPr>
            <a:r>
              <a:rPr lang="nb-NO" altLang="nb-NO" sz="2400" dirty="0" smtClean="0">
                <a:ea typeface="ＭＳ Ｐゴシック"/>
              </a:rPr>
              <a:t>      c) Vurdere henvisning til spesialist</a:t>
            </a:r>
          </a:p>
          <a:p>
            <a:pPr marL="0" indent="0">
              <a:buFontTx/>
              <a:buNone/>
              <a:defRPr/>
            </a:pPr>
            <a:r>
              <a:rPr lang="nb-NO" altLang="nb-NO" sz="2400" i="1" dirty="0" smtClean="0">
                <a:ea typeface="ＭＳ Ｐゴシック"/>
              </a:rPr>
              <a:t>5. </a:t>
            </a:r>
            <a:r>
              <a:rPr lang="nb-NO" altLang="nb-NO" sz="2400" b="1" dirty="0" smtClean="0">
                <a:ea typeface="ＭＳ Ｐゴシック"/>
              </a:rPr>
              <a:t>EVALUERE/ JUSTERE</a:t>
            </a:r>
          </a:p>
          <a:p>
            <a:pPr marL="720725" lvl="1" indent="-342900">
              <a:defRPr/>
            </a:pPr>
            <a:r>
              <a:rPr lang="nb-NO" altLang="nb-NO" sz="2200" i="1" dirty="0" smtClean="0">
                <a:ea typeface="ＭＳ Ｐゴシック"/>
              </a:rPr>
              <a:t>Hvordan følge opp, kontrollere</a:t>
            </a:r>
            <a:r>
              <a:rPr lang="nb-NO" altLang="nb-NO" sz="2200" dirty="0" smtClean="0">
                <a:ea typeface="ＭＳ Ｐゴシック"/>
              </a:rPr>
              <a:t>?</a:t>
            </a:r>
          </a:p>
          <a:p>
            <a:pPr marL="0" indent="0">
              <a:defRPr/>
            </a:pPr>
            <a:endParaRPr lang="nb-NO" altLang="nb-NO" sz="2400" dirty="0" smtClean="0">
              <a:ea typeface="ＭＳ Ｐゴシック"/>
            </a:endParaRPr>
          </a:p>
          <a:p>
            <a:pPr marL="0" indent="0">
              <a:defRPr/>
            </a:pPr>
            <a:endParaRPr lang="nb-NO" altLang="nb-NO" sz="2400" dirty="0" smtClean="0">
              <a:ea typeface="ＭＳ Ｐゴシック"/>
            </a:endParaRPr>
          </a:p>
          <a:p>
            <a:pPr marL="0" indent="0">
              <a:defRPr/>
            </a:pPr>
            <a:endParaRPr lang="nb-NO" altLang="nb-NO" sz="2400" dirty="0" smtClean="0">
              <a:ea typeface="ＭＳ Ｐゴシック"/>
            </a:endParaRPr>
          </a:p>
          <a:p>
            <a:pPr marL="0" indent="0">
              <a:defRPr/>
            </a:pPr>
            <a:endParaRPr lang="nb-NO" altLang="nb-NO" sz="2400" dirty="0" smtClean="0">
              <a:ea typeface="ＭＳ Ｐゴシック"/>
            </a:endParaRPr>
          </a:p>
          <a:p>
            <a:pPr marL="0" indent="0">
              <a:defRPr/>
            </a:pPr>
            <a:endParaRPr lang="nb-NO" altLang="nb-NO" sz="2400" dirty="0" smtClean="0">
              <a:ea typeface="ＭＳ Ｐゴシック"/>
            </a:endParaRPr>
          </a:p>
        </p:txBody>
      </p:sp>
      <p:sp>
        <p:nvSpPr>
          <p:cNvPr id="5" name="Høyre klammeparentes 4"/>
          <p:cNvSpPr/>
          <p:nvPr/>
        </p:nvSpPr>
        <p:spPr>
          <a:xfrm>
            <a:off x="6036475" y="3922023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6300192" y="410843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TILTAK</a:t>
            </a:r>
            <a:endParaRPr lang="nb-NO" sz="2400" b="1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8" y="86825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0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999939"/>
            <a:ext cx="8229600" cy="1143000"/>
          </a:xfrm>
        </p:spPr>
        <p:txBody>
          <a:bodyPr>
            <a:normAutofit/>
          </a:bodyPr>
          <a:lstStyle/>
          <a:p>
            <a:r>
              <a:rPr lang="nb-NO" sz="4000" dirty="0" smtClean="0"/>
              <a:t>Oppfølging av tiltak i praksis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9711" y="2619571"/>
            <a:ext cx="8229600" cy="3849291"/>
          </a:xfrm>
        </p:spPr>
        <p:txBody>
          <a:bodyPr>
            <a:normAutofit/>
          </a:bodyPr>
          <a:lstStyle/>
          <a:p>
            <a:r>
              <a:rPr lang="nb-NO" sz="2500" dirty="0" smtClean="0"/>
              <a:t>Hvem sørger for at tiltakene blir iverksatt?</a:t>
            </a:r>
          </a:p>
          <a:p>
            <a:pPr marL="0" indent="0">
              <a:buNone/>
            </a:pPr>
            <a:endParaRPr lang="nb-NO" sz="2500" dirty="0" smtClean="0"/>
          </a:p>
          <a:p>
            <a:r>
              <a:rPr lang="nb-NO" sz="2500" dirty="0" smtClean="0"/>
              <a:t>Hvor og hvordan dokumentere</a:t>
            </a:r>
          </a:p>
          <a:p>
            <a:endParaRPr lang="nb-NO" sz="2500" dirty="0"/>
          </a:p>
          <a:p>
            <a:r>
              <a:rPr lang="nb-NO" sz="2500" dirty="0"/>
              <a:t>Dokumentasjon av </a:t>
            </a:r>
            <a:r>
              <a:rPr lang="nb-NO" sz="2500" dirty="0" smtClean="0"/>
              <a:t>avvik, endring, måloppnåelse</a:t>
            </a:r>
            <a:endParaRPr lang="nb-NO" sz="2500" dirty="0"/>
          </a:p>
          <a:p>
            <a:endParaRPr lang="nb-NO" sz="2500" dirty="0" smtClean="0"/>
          </a:p>
          <a:p>
            <a:pPr marL="0" indent="0">
              <a:buNone/>
            </a:pPr>
            <a:endParaRPr lang="nb-NO" sz="2500" dirty="0" smtClean="0"/>
          </a:p>
          <a:p>
            <a:pPr lvl="1"/>
            <a:endParaRPr lang="nb-NO" sz="2500" dirty="0" smtClean="0"/>
          </a:p>
          <a:p>
            <a:pPr marL="0" indent="0">
              <a:buNone/>
            </a:pPr>
            <a:endParaRPr lang="nb-NO" sz="2800" dirty="0"/>
          </a:p>
        </p:txBody>
      </p:sp>
      <p:pic>
        <p:nvPicPr>
          <p:cNvPr id="6" name="Bilde 5" descr="Ahus - orgin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1469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3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504" y="999939"/>
            <a:ext cx="8928992" cy="1143000"/>
          </a:xfrm>
        </p:spPr>
        <p:txBody>
          <a:bodyPr>
            <a:noAutofit/>
          </a:bodyPr>
          <a:lstStyle/>
          <a:p>
            <a:r>
              <a:rPr lang="nb-NO" sz="4000" dirty="0" smtClean="0"/>
              <a:t>Evaluering av ernæringsplan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2708920"/>
            <a:ext cx="8229600" cy="3849291"/>
          </a:xfrm>
        </p:spPr>
        <p:txBody>
          <a:bodyPr>
            <a:normAutofit/>
          </a:bodyPr>
          <a:lstStyle/>
          <a:p>
            <a:endParaRPr lang="nb-NO" sz="2800" dirty="0" smtClean="0"/>
          </a:p>
          <a:p>
            <a:r>
              <a:rPr lang="nb-NO" sz="2800" dirty="0" smtClean="0"/>
              <a:t>Har </a:t>
            </a:r>
            <a:r>
              <a:rPr lang="nb-NO" sz="2800" dirty="0"/>
              <a:t>tiltakene effekt?</a:t>
            </a:r>
          </a:p>
          <a:p>
            <a:r>
              <a:rPr lang="nb-NO" sz="2800" dirty="0" smtClean="0"/>
              <a:t>Nås målene </a:t>
            </a:r>
            <a:r>
              <a:rPr lang="nb-NO" sz="2800" dirty="0"/>
              <a:t>til pasienten? </a:t>
            </a:r>
          </a:p>
        </p:txBody>
      </p:sp>
      <p:pic>
        <p:nvPicPr>
          <p:cNvPr id="6" name="Bilde 5" descr="Ahus - orgin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4564"/>
            <a:ext cx="4075863" cy="391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lassholder for innhold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656" y="3356991"/>
            <a:ext cx="3096344" cy="3057203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6156176" y="3356992"/>
            <a:ext cx="1224136" cy="136815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" y="100431"/>
            <a:ext cx="2661304" cy="73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5481</TotalTime>
  <Words>153</Words>
  <Application>Microsoft Office PowerPoint</Application>
  <PresentationFormat>Skjermfremvisning (4:3)</PresentationFormat>
  <Paragraphs>52</Paragraphs>
  <Slides>5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Courier New</vt:lpstr>
      <vt:lpstr>Times</vt:lpstr>
      <vt:lpstr>Wingdings</vt:lpstr>
      <vt:lpstr>Office-tema</vt:lpstr>
      <vt:lpstr>PowerPoint-presentasjon</vt:lpstr>
      <vt:lpstr>Ernæringsplan</vt:lpstr>
      <vt:lpstr>Innhold i ernæringsplan</vt:lpstr>
      <vt:lpstr>Oppfølging av tiltak i praksis</vt:lpstr>
      <vt:lpstr>Evaluering av ernæringsplan</vt:lpstr>
    </vt:vector>
  </TitlesOfParts>
  <Company>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Arnfinn Gisleberg</dc:creator>
  <cp:lastModifiedBy>Kari Annette Os</cp:lastModifiedBy>
  <cp:revision>264</cp:revision>
  <cp:lastPrinted>2017-03-13T07:25:54Z</cp:lastPrinted>
  <dcterms:created xsi:type="dcterms:W3CDTF">2014-06-10T18:29:15Z</dcterms:created>
  <dcterms:modified xsi:type="dcterms:W3CDTF">2017-11-30T18:49:16Z</dcterms:modified>
</cp:coreProperties>
</file>