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55" r:id="rId2"/>
    <p:sldId id="458" r:id="rId3"/>
    <p:sldId id="385" r:id="rId4"/>
    <p:sldId id="386" r:id="rId5"/>
    <p:sldId id="457" r:id="rId6"/>
    <p:sldId id="409" r:id="rId7"/>
    <p:sldId id="410" r:id="rId8"/>
    <p:sldId id="460" r:id="rId9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35" autoAdjust="0"/>
  </p:normalViewPr>
  <p:slideViewPr>
    <p:cSldViewPr>
      <p:cViewPr varScale="1">
        <p:scale>
          <a:sx n="78" d="100"/>
          <a:sy n="78" d="100"/>
        </p:scale>
        <p:origin x="16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F3EB1-F5E7-4769-A9D6-96AD06403A6B}" type="datetimeFigureOut">
              <a:rPr lang="nb-NO" smtClean="0"/>
              <a:t>30.11.2017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9EB0C-637A-4069-B7A9-1A29A24850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593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31396-FC3D-460F-ACF6-B8566BB7F3E5}" type="datetimeFigureOut">
              <a:rPr lang="nb-NO" smtClean="0"/>
              <a:t>30.11.2017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60F2F-44B9-49C5-85D9-77D035A7F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1410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60F2F-44B9-49C5-85D9-77D035A7FD5C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3151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60F2F-44B9-49C5-85D9-77D035A7FD5C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8597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60F2F-44B9-49C5-85D9-77D035A7FD5C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8597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60F2F-44B9-49C5-85D9-77D035A7FD5C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7505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60F2F-44B9-49C5-85D9-77D035A7FD5C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6865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800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4104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6848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872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121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8493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0158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13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9137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223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091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311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457200" y="144563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Lage ernæringsplan og sette i gang tiltak</a:t>
            </a:r>
            <a:endParaRPr lang="nb-NO" dirty="0"/>
          </a:p>
        </p:txBody>
      </p:sp>
      <p:pic>
        <p:nvPicPr>
          <p:cNvPr id="6" name="Plassholder for innhold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181" y="2924944"/>
            <a:ext cx="4194224" cy="3633267"/>
          </a:xfrm>
          <a:prstGeom prst="rect">
            <a:avLst/>
          </a:prstGeom>
        </p:spPr>
      </p:pic>
      <p:sp>
        <p:nvSpPr>
          <p:cNvPr id="2" name="Ellipse 1"/>
          <p:cNvSpPr/>
          <p:nvPr/>
        </p:nvSpPr>
        <p:spPr>
          <a:xfrm>
            <a:off x="2195736" y="4293096"/>
            <a:ext cx="1224136" cy="1368152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Bilde 6" descr="Ahus - orginal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538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Bild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3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94934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Tiltaksplan ernæring (ernæringsplan)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92500" lnSpcReduction="20000"/>
          </a:bodyPr>
          <a:lstStyle/>
          <a:p>
            <a:r>
              <a:rPr lang="nb-NO" dirty="0" smtClean="0"/>
              <a:t>Hvorfor får pasienten ikke i seg det som behøves?</a:t>
            </a:r>
          </a:p>
          <a:p>
            <a:r>
              <a:rPr lang="nb-NO" dirty="0" smtClean="0"/>
              <a:t>Hvordan skal man dekke behovet?</a:t>
            </a:r>
          </a:p>
          <a:p>
            <a:pPr lvl="1"/>
            <a:r>
              <a:rPr lang="nb-NO" dirty="0" smtClean="0"/>
              <a:t>Hva får pasienten i seg?</a:t>
            </a:r>
          </a:p>
          <a:p>
            <a:pPr lvl="1"/>
            <a:r>
              <a:rPr lang="nb-NO" dirty="0" smtClean="0"/>
              <a:t>Hva er pasientens behov?</a:t>
            </a:r>
          </a:p>
          <a:p>
            <a:pPr lvl="1"/>
            <a:r>
              <a:rPr lang="nb-NO" dirty="0" smtClean="0"/>
              <a:t>Hvordan dekke eventuelt underskudd på kalorier og proteiner?</a:t>
            </a:r>
          </a:p>
          <a:p>
            <a:r>
              <a:rPr lang="nb-NO" dirty="0" smtClean="0"/>
              <a:t>Vurdere hensiktsmessige tiltak</a:t>
            </a:r>
          </a:p>
          <a:p>
            <a:pPr lvl="1"/>
            <a:r>
              <a:rPr lang="nb-NO" dirty="0" smtClean="0"/>
              <a:t>Ernæringstrappen</a:t>
            </a:r>
            <a:endParaRPr lang="nb-NO" dirty="0"/>
          </a:p>
        </p:txBody>
      </p:sp>
      <p:pic>
        <p:nvPicPr>
          <p:cNvPr id="4" name="Bilde 3" descr="Ahus - orgin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538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0993" y="3588203"/>
            <a:ext cx="5584606" cy="3269797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0914" y="629816"/>
            <a:ext cx="8229600" cy="1143000"/>
          </a:xfrm>
        </p:spPr>
        <p:txBody>
          <a:bodyPr/>
          <a:lstStyle/>
          <a:p>
            <a:r>
              <a:rPr lang="nb-NO" dirty="0" smtClean="0"/>
              <a:t>Ernæringstrappen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0914" y="1772816"/>
            <a:ext cx="4402832" cy="3849291"/>
          </a:xfrm>
        </p:spPr>
        <p:txBody>
          <a:bodyPr>
            <a:normAutofit fontScale="85000" lnSpcReduction="10000"/>
          </a:bodyPr>
          <a:lstStyle/>
          <a:p>
            <a:r>
              <a:rPr lang="nb-NO" sz="2400" dirty="0"/>
              <a:t>Formålet med </a:t>
            </a:r>
            <a:r>
              <a:rPr lang="nb-NO" sz="2400" dirty="0" smtClean="0"/>
              <a:t>trappen er </a:t>
            </a:r>
            <a:r>
              <a:rPr lang="nb-NO" sz="2400" dirty="0"/>
              <a:t>å systematisere ernæringsarbeidet og prioritere tiltak </a:t>
            </a: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Hensikten er å forsinke eller forhindre fordyrende behandling ved å forebygge eller behandle </a:t>
            </a:r>
            <a:r>
              <a:rPr lang="nb-NO" sz="2400" dirty="0" smtClean="0"/>
              <a:t>underernæring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4 første trinnene: </a:t>
            </a:r>
          </a:p>
          <a:p>
            <a:pPr lvl="1"/>
            <a:r>
              <a:rPr lang="nb-NO" sz="2000" dirty="0"/>
              <a:t>T</a:t>
            </a:r>
            <a:r>
              <a:rPr lang="nb-NO" sz="2000" dirty="0" smtClean="0"/>
              <a:t>idlige og enkle tiltak for forebygging</a:t>
            </a:r>
            <a:endParaRPr lang="nb-NO" sz="2000" dirty="0"/>
          </a:p>
          <a:p>
            <a:pPr lvl="1"/>
            <a:r>
              <a:rPr lang="nb-NO" sz="2000" dirty="0" smtClean="0"/>
              <a:t>Lavere alvorlighetsgrad</a:t>
            </a:r>
          </a:p>
          <a:p>
            <a:pPr marL="457200" lvl="1" indent="0">
              <a:buNone/>
            </a:pPr>
            <a:endParaRPr lang="nb-NO" sz="2000" dirty="0"/>
          </a:p>
          <a:p>
            <a:endParaRPr lang="nb-NO" sz="2400" dirty="0"/>
          </a:p>
          <a:p>
            <a:endParaRPr lang="nb-NO" sz="2400" dirty="0"/>
          </a:p>
        </p:txBody>
      </p:sp>
      <p:pic>
        <p:nvPicPr>
          <p:cNvPr id="8" name="Bilde 7" descr="Ahus - orgina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538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5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999939"/>
            <a:ext cx="8229600" cy="1143000"/>
          </a:xfrm>
        </p:spPr>
        <p:txBody>
          <a:bodyPr/>
          <a:lstStyle/>
          <a:p>
            <a:r>
              <a:rPr lang="nb-NO" dirty="0"/>
              <a:t>Trinn </a:t>
            </a:r>
            <a:r>
              <a:rPr lang="nb-NO" dirty="0" smtClean="0"/>
              <a:t>1: Underliggende </a:t>
            </a:r>
            <a:r>
              <a:rPr lang="nb-NO" dirty="0"/>
              <a:t>faktorer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b="1" dirty="0"/>
              <a:t>Av og til er det nok å lette eller eliminere </a:t>
            </a:r>
            <a:r>
              <a:rPr lang="nb-NO" b="1" dirty="0" smtClean="0"/>
              <a:t>hindringer</a:t>
            </a:r>
            <a:r>
              <a:rPr lang="nb-NO" dirty="0"/>
              <a:t>:</a:t>
            </a:r>
          </a:p>
          <a:p>
            <a:pPr lvl="1"/>
            <a:r>
              <a:rPr lang="nb-NO" dirty="0" smtClean="0"/>
              <a:t>Medisinske tilstander, medikamenter og bivirkninger</a:t>
            </a:r>
            <a:endParaRPr lang="nb-NO" dirty="0"/>
          </a:p>
          <a:p>
            <a:pPr lvl="1"/>
            <a:r>
              <a:rPr lang="nb-NO" dirty="0" smtClean="0"/>
              <a:t>Tann- </a:t>
            </a:r>
            <a:r>
              <a:rPr lang="nb-NO" dirty="0"/>
              <a:t>og munnstatus (munnsår, munntørrhet, passer tannprotesen?)</a:t>
            </a:r>
          </a:p>
          <a:p>
            <a:pPr lvl="1"/>
            <a:r>
              <a:rPr lang="nb-NO" dirty="0"/>
              <a:t>Kvalme</a:t>
            </a:r>
          </a:p>
          <a:p>
            <a:pPr lvl="1"/>
            <a:r>
              <a:rPr lang="nb-NO" dirty="0"/>
              <a:t>Smerte</a:t>
            </a:r>
          </a:p>
          <a:p>
            <a:pPr lvl="1"/>
            <a:r>
              <a:rPr lang="nb-NO" dirty="0"/>
              <a:t>Søvn</a:t>
            </a:r>
          </a:p>
          <a:p>
            <a:pPr lvl="1"/>
            <a:r>
              <a:rPr lang="nb-NO" dirty="0" smtClean="0"/>
              <a:t>Psykososiale </a:t>
            </a:r>
            <a:r>
              <a:rPr lang="nb-NO" dirty="0"/>
              <a:t>forhold</a:t>
            </a:r>
          </a:p>
          <a:p>
            <a:pPr lvl="1"/>
            <a:r>
              <a:rPr lang="nb-NO" dirty="0"/>
              <a:t>Fysiske funksjonsvansker</a:t>
            </a:r>
          </a:p>
          <a:p>
            <a:pPr lvl="1"/>
            <a:r>
              <a:rPr lang="nb-NO" dirty="0"/>
              <a:t>Endret livssituasjon</a:t>
            </a:r>
          </a:p>
          <a:p>
            <a:pPr lvl="1"/>
            <a:r>
              <a:rPr lang="nb-NO" dirty="0" smtClean="0"/>
              <a:t>Sorg</a:t>
            </a:r>
            <a:endParaRPr lang="nb-N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077071"/>
            <a:ext cx="4648744" cy="27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llipse 7"/>
          <p:cNvSpPr/>
          <p:nvPr/>
        </p:nvSpPr>
        <p:spPr>
          <a:xfrm>
            <a:off x="4246106" y="6126163"/>
            <a:ext cx="3998301" cy="421965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 descr="Ahus - orgina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538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d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5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154" y="4221088"/>
            <a:ext cx="4389442" cy="2575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999939"/>
            <a:ext cx="8229600" cy="1143000"/>
          </a:xfrm>
        </p:spPr>
        <p:txBody>
          <a:bodyPr/>
          <a:lstStyle/>
          <a:p>
            <a:r>
              <a:rPr lang="nb-NO" dirty="0"/>
              <a:t>Trinn 2</a:t>
            </a:r>
            <a:r>
              <a:rPr lang="nb-NO" dirty="0" smtClean="0"/>
              <a:t>: Måltidsmiljø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76872"/>
            <a:ext cx="5482952" cy="38492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b="1" dirty="0"/>
              <a:t>Omgivelsene, pasientens behov og måten du hjelper på er like viktig som maten i seg </a:t>
            </a:r>
            <a:r>
              <a:rPr lang="nb-NO" b="1" dirty="0" smtClean="0"/>
              <a:t>selv</a:t>
            </a:r>
            <a:endParaRPr lang="nb-NO" b="1" dirty="0"/>
          </a:p>
          <a:p>
            <a:pPr lvl="1"/>
            <a:r>
              <a:rPr lang="nb-NO" dirty="0" smtClean="0"/>
              <a:t>Sitter </a:t>
            </a:r>
            <a:r>
              <a:rPr lang="nb-NO" dirty="0"/>
              <a:t>pasienten godt?</a:t>
            </a:r>
          </a:p>
          <a:p>
            <a:pPr lvl="1"/>
            <a:r>
              <a:rPr lang="nb-NO" dirty="0"/>
              <a:t>Er bordet rent og hender vasket?</a:t>
            </a:r>
          </a:p>
          <a:p>
            <a:pPr lvl="1"/>
            <a:r>
              <a:rPr lang="nb-NO" dirty="0"/>
              <a:t>Hvordan er bordet dekket?</a:t>
            </a:r>
          </a:p>
          <a:p>
            <a:pPr lvl="1"/>
            <a:r>
              <a:rPr lang="nb-NO" dirty="0"/>
              <a:t>Hva er nok hjelp for pasienten?</a:t>
            </a:r>
          </a:p>
          <a:p>
            <a:pPr lvl="1"/>
            <a:r>
              <a:rPr lang="nb-NO" dirty="0"/>
              <a:t>Ville du spist maten du serverer?</a:t>
            </a:r>
          </a:p>
          <a:p>
            <a:pPr lvl="1"/>
            <a:r>
              <a:rPr lang="nb-NO" dirty="0"/>
              <a:t>Tradisjon, kultur</a:t>
            </a:r>
          </a:p>
          <a:p>
            <a:pPr lvl="1"/>
            <a:r>
              <a:rPr lang="nb-NO" dirty="0"/>
              <a:t>Sosial interaksjon </a:t>
            </a:r>
          </a:p>
          <a:p>
            <a:pPr lvl="2"/>
            <a:r>
              <a:rPr lang="nb-NO" dirty="0"/>
              <a:t>Bordplassering/hvem sitter sammen</a:t>
            </a:r>
          </a:p>
          <a:p>
            <a:pPr lvl="1"/>
            <a:r>
              <a:rPr lang="nb-NO" dirty="0"/>
              <a:t>Variasjon i mattilbudet  og måltidsmiljø</a:t>
            </a:r>
          </a:p>
        </p:txBody>
      </p:sp>
      <p:sp>
        <p:nvSpPr>
          <p:cNvPr id="8" name="Ellipse 7"/>
          <p:cNvSpPr/>
          <p:nvPr/>
        </p:nvSpPr>
        <p:spPr>
          <a:xfrm>
            <a:off x="4871047" y="6018151"/>
            <a:ext cx="1435424" cy="216024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 descr="Ahus - orgina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538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d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32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999939"/>
            <a:ext cx="8229600" cy="1143000"/>
          </a:xfrm>
        </p:spPr>
        <p:txBody>
          <a:bodyPr/>
          <a:lstStyle/>
          <a:p>
            <a:r>
              <a:rPr lang="nb-NO" dirty="0" smtClean="0"/>
              <a:t>Trinn 3: Mattilbud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b-NO" b="1" dirty="0"/>
              <a:t>Velg rett mat til rett </a:t>
            </a:r>
            <a:r>
              <a:rPr lang="nb-NO" b="1" dirty="0" smtClean="0"/>
              <a:t>pasient: standard- og spesialkoster, antall måltider</a:t>
            </a:r>
          </a:p>
          <a:p>
            <a:pPr lvl="1"/>
            <a:r>
              <a:rPr lang="nb-NO" dirty="0" smtClean="0"/>
              <a:t>Spiser </a:t>
            </a:r>
            <a:r>
              <a:rPr lang="nb-NO" dirty="0"/>
              <a:t>lite</a:t>
            </a:r>
          </a:p>
          <a:p>
            <a:pPr lvl="2"/>
            <a:r>
              <a:rPr lang="nb-NO" dirty="0"/>
              <a:t>Energi- og </a:t>
            </a:r>
            <a:r>
              <a:rPr lang="nb-NO" dirty="0" err="1"/>
              <a:t>næringstett</a:t>
            </a:r>
            <a:r>
              <a:rPr lang="nb-NO" dirty="0"/>
              <a:t> kost (Høyere fett- og proteininnhold – mindre porsjoner)</a:t>
            </a:r>
          </a:p>
          <a:p>
            <a:pPr lvl="2"/>
            <a:r>
              <a:rPr lang="nb-NO" dirty="0"/>
              <a:t>Energirik </a:t>
            </a:r>
            <a:r>
              <a:rPr lang="nb-NO" dirty="0" smtClean="0"/>
              <a:t>drikke</a:t>
            </a:r>
          </a:p>
          <a:p>
            <a:pPr lvl="1"/>
            <a:r>
              <a:rPr lang="nb-NO" dirty="0" smtClean="0"/>
              <a:t>Svelgevansker </a:t>
            </a:r>
            <a:r>
              <a:rPr lang="nb-NO" dirty="0"/>
              <a:t>(underliggende faktorer)</a:t>
            </a:r>
          </a:p>
          <a:p>
            <a:pPr lvl="2"/>
            <a:r>
              <a:rPr lang="nb-NO" dirty="0"/>
              <a:t>Konsistenstilpasset mat og </a:t>
            </a:r>
            <a:r>
              <a:rPr lang="nb-NO" dirty="0" smtClean="0"/>
              <a:t>drikke</a:t>
            </a:r>
          </a:p>
          <a:p>
            <a:pPr lvl="1"/>
            <a:r>
              <a:rPr lang="nb-NO" dirty="0" smtClean="0"/>
              <a:t>Spiser </a:t>
            </a:r>
            <a:r>
              <a:rPr lang="nb-NO" dirty="0"/>
              <a:t>normalt</a:t>
            </a:r>
          </a:p>
          <a:p>
            <a:pPr lvl="2"/>
            <a:r>
              <a:rPr lang="nb-NO" dirty="0" smtClean="0"/>
              <a:t>Nøkkelrådskost</a:t>
            </a:r>
          </a:p>
          <a:p>
            <a:pPr lvl="1"/>
            <a:r>
              <a:rPr lang="nb-NO" dirty="0" smtClean="0"/>
              <a:t>Spiser </a:t>
            </a:r>
            <a:r>
              <a:rPr lang="nb-NO" dirty="0"/>
              <a:t>for mye</a:t>
            </a:r>
          </a:p>
          <a:p>
            <a:pPr lvl="2"/>
            <a:r>
              <a:rPr lang="nb-NO" dirty="0" smtClean="0"/>
              <a:t>Nøkkelrådskost</a:t>
            </a:r>
          </a:p>
          <a:p>
            <a:pPr lvl="1"/>
            <a:r>
              <a:rPr lang="nb-NO" dirty="0" smtClean="0"/>
              <a:t>Spesialkost </a:t>
            </a:r>
            <a:endParaRPr lang="nb-NO" dirty="0"/>
          </a:p>
          <a:p>
            <a:pPr lvl="2"/>
            <a:r>
              <a:rPr lang="nb-NO" dirty="0"/>
              <a:t>Glutenfritt</a:t>
            </a:r>
          </a:p>
          <a:p>
            <a:pPr lvl="2"/>
            <a:r>
              <a:rPr lang="nb-NO" dirty="0"/>
              <a:t>Diabetes</a:t>
            </a:r>
          </a:p>
          <a:p>
            <a:pPr lvl="2"/>
            <a:r>
              <a:rPr lang="nb-NO" dirty="0"/>
              <a:t>Laktoseredusert </a:t>
            </a:r>
            <a:endParaRPr lang="nb-NO" dirty="0" smtClean="0"/>
          </a:p>
          <a:p>
            <a:pPr marL="914400" lvl="2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 smtClean="0"/>
              <a:t>Innkjøp av mat - handlelister</a:t>
            </a:r>
            <a:endParaRPr lang="nb-NO" b="1" dirty="0"/>
          </a:p>
          <a:p>
            <a:endParaRPr lang="nb-N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627" y="3584603"/>
            <a:ext cx="5201156" cy="305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llipse 6"/>
          <p:cNvSpPr/>
          <p:nvPr/>
        </p:nvSpPr>
        <p:spPr>
          <a:xfrm>
            <a:off x="4572000" y="5373216"/>
            <a:ext cx="1435424" cy="216024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 descr="Ahus - orgina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538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6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114" y="3498571"/>
            <a:ext cx="5768083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9999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/>
              <a:t>Trinn </a:t>
            </a:r>
            <a:r>
              <a:rPr lang="nb-NO" dirty="0" smtClean="0"/>
              <a:t>4: Beriking </a:t>
            </a:r>
            <a:r>
              <a:rPr lang="nb-NO" dirty="0"/>
              <a:t>og mellommåltider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3650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b-NO" sz="4500" b="1" dirty="0" smtClean="0"/>
              <a:t>Tilføre ekstra energi og protein i maten</a:t>
            </a:r>
          </a:p>
          <a:p>
            <a:pPr lvl="1"/>
            <a:r>
              <a:rPr lang="nb-NO" sz="4000" dirty="0"/>
              <a:t>Tilby flere måltider til de som spiser lite</a:t>
            </a:r>
          </a:p>
          <a:p>
            <a:pPr lvl="1"/>
            <a:r>
              <a:rPr lang="nb-NO" sz="4000" dirty="0" smtClean="0"/>
              <a:t>Tilby små måltider mellom hovedmåltidene</a:t>
            </a:r>
          </a:p>
          <a:p>
            <a:pPr lvl="1"/>
            <a:r>
              <a:rPr lang="nb-NO" sz="4000" dirty="0" smtClean="0"/>
              <a:t>Små skiver, dobbelt lag pålegg</a:t>
            </a:r>
          </a:p>
          <a:p>
            <a:pPr lvl="1"/>
            <a:r>
              <a:rPr lang="nb-NO" sz="4000" dirty="0" smtClean="0"/>
              <a:t>Unngå lettprodukter (</a:t>
            </a:r>
            <a:r>
              <a:rPr lang="nb-NO" sz="4000" dirty="0" err="1" smtClean="0"/>
              <a:t>light</a:t>
            </a:r>
            <a:r>
              <a:rPr lang="nb-NO" sz="4000" dirty="0" smtClean="0"/>
              <a:t>, lett, lettere, mager)</a:t>
            </a:r>
          </a:p>
          <a:p>
            <a:pPr lvl="1"/>
            <a:r>
              <a:rPr lang="nb-NO" sz="4000" dirty="0" smtClean="0"/>
              <a:t>6 – 8 måltider pr. dag (hver 2. time)</a:t>
            </a:r>
          </a:p>
          <a:p>
            <a:endParaRPr lang="nb-NO" b="1" dirty="0" smtClean="0"/>
          </a:p>
          <a:p>
            <a:pPr marL="0" indent="0">
              <a:buNone/>
            </a:pPr>
            <a:r>
              <a:rPr lang="nb-NO" sz="4500" b="1" dirty="0" smtClean="0"/>
              <a:t>Unngå 11 timers nattfaste</a:t>
            </a:r>
          </a:p>
          <a:p>
            <a:endParaRPr lang="nb-NO" b="1" dirty="0" smtClean="0"/>
          </a:p>
          <a:p>
            <a:pPr marL="0" indent="0">
              <a:buNone/>
            </a:pPr>
            <a:r>
              <a:rPr lang="nb-NO" sz="4500" b="1" dirty="0" smtClean="0"/>
              <a:t>Kan </a:t>
            </a:r>
            <a:r>
              <a:rPr lang="nb-NO" sz="4500" b="1" dirty="0"/>
              <a:t>du friste med </a:t>
            </a:r>
            <a:r>
              <a:rPr lang="nb-NO" sz="4500" b="1" dirty="0" smtClean="0"/>
              <a:t>dette:</a:t>
            </a:r>
            <a:endParaRPr lang="nb-NO" sz="4500" b="1" dirty="0"/>
          </a:p>
          <a:p>
            <a:pPr lvl="1"/>
            <a:r>
              <a:rPr lang="nb-NO" sz="4000" dirty="0"/>
              <a:t>yoghurt</a:t>
            </a:r>
          </a:p>
          <a:p>
            <a:pPr lvl="1"/>
            <a:r>
              <a:rPr lang="nb-NO" sz="4000" dirty="0" err="1"/>
              <a:t>smoothie</a:t>
            </a:r>
            <a:endParaRPr lang="nb-NO" sz="4000" dirty="0"/>
          </a:p>
          <a:p>
            <a:pPr lvl="1"/>
            <a:r>
              <a:rPr lang="nb-NO" sz="4000" dirty="0"/>
              <a:t>næringsrik drikke</a:t>
            </a:r>
          </a:p>
          <a:p>
            <a:pPr lvl="1"/>
            <a:r>
              <a:rPr lang="nb-NO" sz="4000" dirty="0"/>
              <a:t>fruktsalat m/beriket yoghurt</a:t>
            </a:r>
          </a:p>
          <a:p>
            <a:pPr lvl="1"/>
            <a:r>
              <a:rPr lang="nb-NO" sz="4000" dirty="0"/>
              <a:t>kjeks</a:t>
            </a:r>
          </a:p>
          <a:p>
            <a:pPr lvl="1"/>
            <a:r>
              <a:rPr lang="nb-NO" sz="4000" dirty="0"/>
              <a:t>små skiver med dobbelt pålegg</a:t>
            </a:r>
          </a:p>
          <a:p>
            <a:pPr lvl="1"/>
            <a:r>
              <a:rPr lang="nb-NO" sz="4000" dirty="0"/>
              <a:t>rislunsj</a:t>
            </a:r>
          </a:p>
          <a:p>
            <a:pPr lvl="1"/>
            <a:r>
              <a:rPr lang="nb-NO" sz="4000" dirty="0"/>
              <a:t>nøtter og tørket frukt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8" name="Ellipse 7"/>
          <p:cNvSpPr/>
          <p:nvPr/>
        </p:nvSpPr>
        <p:spPr>
          <a:xfrm>
            <a:off x="5004048" y="5013176"/>
            <a:ext cx="2016224" cy="362477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Bilde 10" descr="Ahus - orgina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538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6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999939"/>
            <a:ext cx="8229600" cy="1143000"/>
          </a:xfrm>
        </p:spPr>
        <p:txBody>
          <a:bodyPr/>
          <a:lstStyle/>
          <a:p>
            <a:r>
              <a:rPr lang="nb-NO" dirty="0" smtClean="0"/>
              <a:t>Konkrete tiltak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199" y="2276872"/>
            <a:ext cx="8478695" cy="3849291"/>
          </a:xfrm>
        </p:spPr>
        <p:txBody>
          <a:bodyPr>
            <a:normAutofit fontScale="70000" lnSpcReduction="20000"/>
          </a:bodyPr>
          <a:lstStyle/>
          <a:p>
            <a:r>
              <a:rPr lang="nb-NO" dirty="0" smtClean="0"/>
              <a:t>Ta utgangspunkt i utført kostregistrering</a:t>
            </a:r>
          </a:p>
          <a:p>
            <a:r>
              <a:rPr lang="nb-NO" dirty="0" smtClean="0"/>
              <a:t>Igangsett tiltak for å komme opp i mengde kalorier i forhold til oppsatt behandlingsmål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3100" dirty="0"/>
              <a:t>Eksempel på </a:t>
            </a:r>
            <a:r>
              <a:rPr lang="nb-NO" sz="3100" dirty="0" smtClean="0"/>
              <a:t>tiltak d</a:t>
            </a:r>
            <a:r>
              <a:rPr lang="nb-NO" sz="3100" dirty="0" smtClean="0"/>
              <a:t>ersom </a:t>
            </a:r>
            <a:r>
              <a:rPr lang="nb-NO" sz="3100" dirty="0"/>
              <a:t>pasienten </a:t>
            </a:r>
            <a:r>
              <a:rPr lang="nb-NO" sz="3100" dirty="0" smtClean="0"/>
              <a:t>eksempelvis i </a:t>
            </a:r>
            <a:r>
              <a:rPr lang="nb-NO" sz="3100" dirty="0"/>
              <a:t>snitt har et kaloriunderskudd på 450 kalorier skal dette </a:t>
            </a:r>
            <a:r>
              <a:rPr lang="nb-NO" sz="3100" dirty="0" smtClean="0"/>
              <a:t>dekkes </a:t>
            </a:r>
            <a:r>
              <a:rPr lang="nb-NO" sz="3100" dirty="0" smtClean="0"/>
              <a:t>inn: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b-NO" sz="3100" dirty="0" smtClean="0"/>
          </a:p>
          <a:p>
            <a:pPr lvl="1"/>
            <a:r>
              <a:rPr lang="nb-NO" dirty="0" smtClean="0"/>
              <a:t>kokt </a:t>
            </a:r>
            <a:r>
              <a:rPr lang="nb-NO" dirty="0" smtClean="0"/>
              <a:t>egg til frokost (85 kcal)</a:t>
            </a:r>
          </a:p>
          <a:p>
            <a:pPr lvl="1"/>
            <a:r>
              <a:rPr lang="nb-NO" dirty="0" smtClean="0"/>
              <a:t>et </a:t>
            </a:r>
            <a:r>
              <a:rPr lang="nb-NO" dirty="0"/>
              <a:t>mellommåltid med et beger yoghurt (150 kcal) og en ss olje (90 kcal) </a:t>
            </a:r>
            <a:endParaRPr lang="nb-NO" dirty="0" smtClean="0"/>
          </a:p>
          <a:p>
            <a:pPr lvl="1"/>
            <a:r>
              <a:rPr lang="nb-NO" dirty="0" smtClean="0"/>
              <a:t>et </a:t>
            </a:r>
            <a:r>
              <a:rPr lang="nb-NO" dirty="0"/>
              <a:t>glass </a:t>
            </a:r>
            <a:r>
              <a:rPr lang="nb-NO" dirty="0" err="1"/>
              <a:t>smoothie</a:t>
            </a:r>
            <a:r>
              <a:rPr lang="nb-NO" dirty="0"/>
              <a:t> a 1,5 dl (75 kcal</a:t>
            </a:r>
            <a:r>
              <a:rPr lang="nb-NO" dirty="0" smtClean="0"/>
              <a:t>)</a:t>
            </a:r>
          </a:p>
          <a:p>
            <a:pPr lvl="1"/>
            <a:r>
              <a:rPr lang="nb-NO" dirty="0" smtClean="0"/>
              <a:t>Spisesituasjonen</a:t>
            </a:r>
            <a:r>
              <a:rPr lang="nb-NO" dirty="0"/>
              <a:t>, </a:t>
            </a:r>
            <a:r>
              <a:rPr lang="nb-NO" dirty="0" err="1"/>
              <a:t>medspising</a:t>
            </a:r>
            <a:r>
              <a:rPr lang="nb-NO" dirty="0"/>
              <a:t> som sikrer inntak </a:t>
            </a:r>
            <a:r>
              <a:rPr lang="nb-NO" dirty="0" smtClean="0"/>
              <a:t>ved frokost, middag og kvelds</a:t>
            </a:r>
          </a:p>
        </p:txBody>
      </p:sp>
      <p:pic>
        <p:nvPicPr>
          <p:cNvPr id="6" name="Bilde 5" descr="Ahus - orgin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538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5171</TotalTime>
  <Words>433</Words>
  <Application>Microsoft Office PowerPoint</Application>
  <PresentationFormat>Skjermfremvisning (4:3)</PresentationFormat>
  <Paragraphs>90</Paragraphs>
  <Slides>8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Office-tema</vt:lpstr>
      <vt:lpstr>Lage ernæringsplan og sette i gang tiltak</vt:lpstr>
      <vt:lpstr>Tiltaksplan ernæring (ernæringsplan)</vt:lpstr>
      <vt:lpstr>Ernæringstrappen</vt:lpstr>
      <vt:lpstr>Trinn 1: Underliggende faktorer</vt:lpstr>
      <vt:lpstr>Trinn 2: Måltidsmiljø</vt:lpstr>
      <vt:lpstr>Trinn 3: Mattilbud </vt:lpstr>
      <vt:lpstr>Trinn 4: Beriking og mellommåltider</vt:lpstr>
      <vt:lpstr>Konkrete tiltak</vt:lpstr>
    </vt:vector>
  </TitlesOfParts>
  <Company>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Arnfinn Gisleberg</dc:creator>
  <cp:lastModifiedBy>Kari Annette Os</cp:lastModifiedBy>
  <cp:revision>252</cp:revision>
  <cp:lastPrinted>2017-03-13T07:25:54Z</cp:lastPrinted>
  <dcterms:created xsi:type="dcterms:W3CDTF">2014-06-10T18:29:15Z</dcterms:created>
  <dcterms:modified xsi:type="dcterms:W3CDTF">2017-11-30T18:43:56Z</dcterms:modified>
</cp:coreProperties>
</file>