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11" r:id="rId3"/>
    <p:sldMasterId id="2147483723" r:id="rId4"/>
  </p:sldMasterIdLst>
  <p:notesMasterIdLst>
    <p:notesMasterId r:id="rId25"/>
  </p:notesMasterIdLst>
  <p:sldIdLst>
    <p:sldId id="349" r:id="rId5"/>
    <p:sldId id="350" r:id="rId6"/>
    <p:sldId id="360" r:id="rId7"/>
    <p:sldId id="361" r:id="rId8"/>
    <p:sldId id="354" r:id="rId9"/>
    <p:sldId id="340" r:id="rId10"/>
    <p:sldId id="341" r:id="rId11"/>
    <p:sldId id="362" r:id="rId12"/>
    <p:sldId id="363" r:id="rId13"/>
    <p:sldId id="344" r:id="rId14"/>
    <p:sldId id="345" r:id="rId15"/>
    <p:sldId id="355" r:id="rId16"/>
    <p:sldId id="356" r:id="rId17"/>
    <p:sldId id="357" r:id="rId18"/>
    <p:sldId id="359" r:id="rId19"/>
    <p:sldId id="290" r:id="rId20"/>
    <p:sldId id="288" r:id="rId21"/>
    <p:sldId id="292" r:id="rId22"/>
    <p:sldId id="323" r:id="rId23"/>
    <p:sldId id="348" r:id="rId24"/>
  </p:sldIdLst>
  <p:sldSz cx="9144000" cy="5143500" type="screen16x9"/>
  <p:notesSz cx="6669088"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10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5732" autoAdjust="0"/>
  </p:normalViewPr>
  <p:slideViewPr>
    <p:cSldViewPr>
      <p:cViewPr>
        <p:scale>
          <a:sx n="100" d="100"/>
          <a:sy n="100" d="100"/>
        </p:scale>
        <p:origin x="-936" y="-322"/>
      </p:cViewPr>
      <p:guideLst>
        <p:guide orient="horz" pos="162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microsoft.com/office/2007/relationships/hdphoto" Target="../media/hdphoto1.wdp"/><Relationship Id="rId1" Type="http://schemas.openxmlformats.org/officeDocument/2006/relationships/image" Target="../media/image4.jpeg"/><Relationship Id="rId6" Type="http://schemas.microsoft.com/office/2007/relationships/hdphoto" Target="../media/hdphoto2.wdp"/><Relationship Id="rId5" Type="http://schemas.openxmlformats.org/officeDocument/2006/relationships/image" Target="../media/image7.jpe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8.png"/><Relationship Id="rId6" Type="http://schemas.microsoft.com/office/2007/relationships/hdphoto" Target="../media/hdphoto1.wdp"/><Relationship Id="rId5" Type="http://schemas.openxmlformats.org/officeDocument/2006/relationships/image" Target="../media/image4.jpe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43995-C254-4FF4-9FBD-7527B08432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b-NO"/>
        </a:p>
      </dgm:t>
    </dgm:pt>
    <dgm:pt modelId="{227351C6-B1FF-442D-A179-A5A0B697A8FE}">
      <dgm:prSet phldrT="[Tekst]"/>
      <dgm:spPr>
        <a:blipFill rotWithShape="0">
          <a:blip xmlns:r="http://schemas.openxmlformats.org/officeDocument/2006/relationships" r:embed="rId1">
            <a:extLst>
              <a:ext uri="{BEBA8EAE-BF5A-486C-A8C5-ECC9F3942E4B}">
                <a14:imgProps xmlns:a14="http://schemas.microsoft.com/office/drawing/2010/main">
                  <a14:imgLayer r:embed="rId2">
                    <a14:imgEffect>
                      <a14:sharpenSoften amount="25000"/>
                    </a14:imgEffect>
                    <a14:imgEffect>
                      <a14:brightnessContrast bright="20000"/>
                    </a14:imgEffect>
                  </a14:imgLayer>
                </a14:imgProps>
              </a:ext>
            </a:extLst>
          </a:blip>
          <a:stretch>
            <a:fillRect/>
          </a:stretch>
        </a:blipFill>
      </dgm:spPr>
      <dgm:t>
        <a:bodyPr/>
        <a:lstStyle/>
        <a:p>
          <a:endParaRPr lang="nb-NO" dirty="0"/>
        </a:p>
      </dgm:t>
    </dgm:pt>
    <dgm:pt modelId="{4F3570DB-C2C2-4D80-94DC-B14AD63C8749}" type="parTrans" cxnId="{09D4ED73-543C-4BE1-AD0C-9E1D1D349AE2}">
      <dgm:prSet/>
      <dgm:spPr/>
      <dgm:t>
        <a:bodyPr/>
        <a:lstStyle/>
        <a:p>
          <a:endParaRPr lang="nb-NO"/>
        </a:p>
      </dgm:t>
    </dgm:pt>
    <dgm:pt modelId="{186C1CAF-90EE-49EF-B19E-E5E577367F81}" type="sibTrans" cxnId="{09D4ED73-543C-4BE1-AD0C-9E1D1D349AE2}">
      <dgm:prSet/>
      <dgm:spPr/>
      <dgm:t>
        <a:bodyPr/>
        <a:lstStyle/>
        <a:p>
          <a:endParaRPr lang="nb-NO"/>
        </a:p>
      </dgm:t>
    </dgm:pt>
    <dgm:pt modelId="{2346E97A-E196-400E-A530-478C830806CC}">
      <dgm:prSet phldrT="[Tekst]"/>
      <dgm:spPr>
        <a:blipFill rotWithShape="0">
          <a:blip xmlns:r="http://schemas.openxmlformats.org/officeDocument/2006/relationships" r:embed="rId3"/>
          <a:stretch>
            <a:fillRect/>
          </a:stretch>
        </a:blipFill>
      </dgm:spPr>
      <dgm:t>
        <a:bodyPr/>
        <a:lstStyle/>
        <a:p>
          <a:endParaRPr lang="nb-NO" dirty="0"/>
        </a:p>
      </dgm:t>
    </dgm:pt>
    <dgm:pt modelId="{861AD95A-6714-451B-89D1-71B360A103E9}" type="parTrans" cxnId="{90CDB3D1-5CF6-4A87-9AD7-C9EC6C51EDB9}">
      <dgm:prSet/>
      <dgm:spPr/>
      <dgm:t>
        <a:bodyPr/>
        <a:lstStyle/>
        <a:p>
          <a:endParaRPr lang="nb-NO"/>
        </a:p>
      </dgm:t>
    </dgm:pt>
    <dgm:pt modelId="{BA33C489-687A-4B7F-A8C6-10CF79CCFBBE}" type="sibTrans" cxnId="{90CDB3D1-5CF6-4A87-9AD7-C9EC6C51EDB9}">
      <dgm:prSet/>
      <dgm:spPr/>
      <dgm:t>
        <a:bodyPr/>
        <a:lstStyle/>
        <a:p>
          <a:endParaRPr lang="nb-NO"/>
        </a:p>
      </dgm:t>
    </dgm:pt>
    <dgm:pt modelId="{E0A8D1F7-F687-48D6-9780-9CF3C0A17F44}">
      <dgm:prSet phldrT="[Tekst]"/>
      <dgm:spPr>
        <a:blipFill rotWithShape="0">
          <a:blip xmlns:r="http://schemas.openxmlformats.org/officeDocument/2006/relationships" r:embed="rId4"/>
          <a:stretch>
            <a:fillRect/>
          </a:stretch>
        </a:blipFill>
      </dgm:spPr>
      <dgm:t>
        <a:bodyPr/>
        <a:lstStyle/>
        <a:p>
          <a:endParaRPr lang="nb-NO" dirty="0"/>
        </a:p>
      </dgm:t>
    </dgm:pt>
    <dgm:pt modelId="{CB40FDC6-8AEA-41BE-B339-3B459B937E64}" type="parTrans" cxnId="{4DFAE7BA-C59B-4A5F-8FF8-9375B546B0E9}">
      <dgm:prSet/>
      <dgm:spPr/>
      <dgm:t>
        <a:bodyPr/>
        <a:lstStyle/>
        <a:p>
          <a:endParaRPr lang="nb-NO"/>
        </a:p>
      </dgm:t>
    </dgm:pt>
    <dgm:pt modelId="{17BF8631-C572-4D7A-BE12-C57F097C19F5}" type="sibTrans" cxnId="{4DFAE7BA-C59B-4A5F-8FF8-9375B546B0E9}">
      <dgm:prSet/>
      <dgm:spPr/>
      <dgm:t>
        <a:bodyPr/>
        <a:lstStyle/>
        <a:p>
          <a:endParaRPr lang="nb-NO"/>
        </a:p>
      </dgm:t>
    </dgm:pt>
    <dgm:pt modelId="{893BD0ED-C6A9-4E9C-99A6-6D28A2618C32}">
      <dgm:prSet phldrT="[Tekst]"/>
      <dgm:spPr>
        <a:blipFill rotWithShape="0">
          <a:blip xmlns:r="http://schemas.openxmlformats.org/officeDocument/2006/relationships"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Lst>
          </a:blip>
          <a:stretch>
            <a:fillRect/>
          </a:stretch>
        </a:blipFill>
      </dgm:spPr>
      <dgm:t>
        <a:bodyPr/>
        <a:lstStyle/>
        <a:p>
          <a:endParaRPr lang="nb-NO" dirty="0"/>
        </a:p>
      </dgm:t>
    </dgm:pt>
    <dgm:pt modelId="{56C16079-8CE5-40C1-8BB2-925662DCDA84}" type="parTrans" cxnId="{D0491C1F-9F04-4F7C-BA78-5C0E2404DA41}">
      <dgm:prSet/>
      <dgm:spPr/>
      <dgm:t>
        <a:bodyPr/>
        <a:lstStyle/>
        <a:p>
          <a:endParaRPr lang="nb-NO"/>
        </a:p>
      </dgm:t>
    </dgm:pt>
    <dgm:pt modelId="{0202E6AA-3D1C-4447-B790-D92E355DD05E}" type="sibTrans" cxnId="{D0491C1F-9F04-4F7C-BA78-5C0E2404DA41}">
      <dgm:prSet/>
      <dgm:spPr/>
      <dgm:t>
        <a:bodyPr/>
        <a:lstStyle/>
        <a:p>
          <a:endParaRPr lang="nb-NO"/>
        </a:p>
      </dgm:t>
    </dgm:pt>
    <dgm:pt modelId="{E831CA47-F4DC-4E7B-B9AF-005F405DA5E7}">
      <dgm:prSet custT="1"/>
      <dgm:spPr>
        <a:blipFill rotWithShape="0">
          <a:blip xmlns:r="http://schemas.openxmlformats.org/officeDocument/2006/relationships" r:embed="rId7"/>
          <a:stretch>
            <a:fillRect/>
          </a:stretch>
        </a:blipFill>
      </dgm:spPr>
      <dgm:t>
        <a:bodyPr/>
        <a:lstStyle/>
        <a:p>
          <a:endParaRPr lang="nb-NO" sz="2000" dirty="0">
            <a:solidFill>
              <a:srgbClr val="FF0000"/>
            </a:solidFill>
          </a:endParaRPr>
        </a:p>
      </dgm:t>
    </dgm:pt>
    <dgm:pt modelId="{ABF8D025-E846-4F09-BAD1-C9D5986B8586}" type="parTrans" cxnId="{9D8F760E-C000-4519-815C-C719CD0AE393}">
      <dgm:prSet/>
      <dgm:spPr/>
      <dgm:t>
        <a:bodyPr/>
        <a:lstStyle/>
        <a:p>
          <a:endParaRPr lang="nb-NO"/>
        </a:p>
      </dgm:t>
    </dgm:pt>
    <dgm:pt modelId="{66A02A68-A299-4BB6-8271-164C7E06B862}" type="sibTrans" cxnId="{9D8F760E-C000-4519-815C-C719CD0AE393}">
      <dgm:prSet/>
      <dgm:spPr/>
      <dgm:t>
        <a:bodyPr/>
        <a:lstStyle/>
        <a:p>
          <a:endParaRPr lang="nb-NO"/>
        </a:p>
      </dgm:t>
    </dgm:pt>
    <dgm:pt modelId="{404DEEE7-4DB7-4E71-BDA2-CE3E55FDDC64}">
      <dgm:prSet/>
      <dgm:spPr>
        <a:blipFill rotWithShape="0">
          <a:blip xmlns:r="http://schemas.openxmlformats.org/officeDocument/2006/relationships" r:embed="rId8"/>
          <a:stretch>
            <a:fillRect/>
          </a:stretch>
        </a:blipFill>
      </dgm:spPr>
      <dgm:t>
        <a:bodyPr/>
        <a:lstStyle/>
        <a:p>
          <a:endParaRPr lang="nb-NO"/>
        </a:p>
      </dgm:t>
    </dgm:pt>
    <dgm:pt modelId="{C9B21E9C-A957-4194-82D7-D3BC8F0948E2}" type="sibTrans" cxnId="{BA7DF37C-C029-41AF-8FE3-283111304E93}">
      <dgm:prSet/>
      <dgm:spPr/>
      <dgm:t>
        <a:bodyPr/>
        <a:lstStyle/>
        <a:p>
          <a:endParaRPr lang="nb-NO"/>
        </a:p>
      </dgm:t>
    </dgm:pt>
    <dgm:pt modelId="{237DD0CD-4CD8-4B12-848C-0E02A3F5BF05}" type="parTrans" cxnId="{BA7DF37C-C029-41AF-8FE3-283111304E93}">
      <dgm:prSet/>
      <dgm:spPr/>
      <dgm:t>
        <a:bodyPr/>
        <a:lstStyle/>
        <a:p>
          <a:endParaRPr lang="nb-NO"/>
        </a:p>
      </dgm:t>
    </dgm:pt>
    <dgm:pt modelId="{068E5020-BF1E-47AC-9946-78639B7F9308}" type="pres">
      <dgm:prSet presAssocID="{E3843995-C254-4FF4-9FBD-7527B0843234}" presName="diagram" presStyleCnt="0">
        <dgm:presLayoutVars>
          <dgm:dir/>
          <dgm:resizeHandles val="exact"/>
        </dgm:presLayoutVars>
      </dgm:prSet>
      <dgm:spPr/>
      <dgm:t>
        <a:bodyPr/>
        <a:lstStyle/>
        <a:p>
          <a:endParaRPr lang="nb-NO"/>
        </a:p>
      </dgm:t>
    </dgm:pt>
    <dgm:pt modelId="{FB51A6DB-06E7-4C79-82A2-5F4D5D56F85E}" type="pres">
      <dgm:prSet presAssocID="{E831CA47-F4DC-4E7B-B9AF-005F405DA5E7}" presName="node" presStyleLbl="node1" presStyleIdx="0" presStyleCnt="6">
        <dgm:presLayoutVars>
          <dgm:bulletEnabled val="1"/>
        </dgm:presLayoutVars>
      </dgm:prSet>
      <dgm:spPr/>
      <dgm:t>
        <a:bodyPr/>
        <a:lstStyle/>
        <a:p>
          <a:endParaRPr lang="nb-NO"/>
        </a:p>
      </dgm:t>
    </dgm:pt>
    <dgm:pt modelId="{83A66CA7-0A2E-4D39-996C-0E532EBFD9C6}" type="pres">
      <dgm:prSet presAssocID="{66A02A68-A299-4BB6-8271-164C7E06B862}" presName="sibTrans" presStyleCnt="0"/>
      <dgm:spPr/>
    </dgm:pt>
    <dgm:pt modelId="{C87788D6-418E-4DC1-995C-6913847CCD16}" type="pres">
      <dgm:prSet presAssocID="{404DEEE7-4DB7-4E71-BDA2-CE3E55FDDC64}" presName="node" presStyleLbl="node1" presStyleIdx="1" presStyleCnt="6">
        <dgm:presLayoutVars>
          <dgm:bulletEnabled val="1"/>
        </dgm:presLayoutVars>
      </dgm:prSet>
      <dgm:spPr/>
      <dgm:t>
        <a:bodyPr/>
        <a:lstStyle/>
        <a:p>
          <a:endParaRPr lang="nb-NO"/>
        </a:p>
      </dgm:t>
    </dgm:pt>
    <dgm:pt modelId="{C8F0BA8B-BD6C-480D-8B89-C4C55926B996}" type="pres">
      <dgm:prSet presAssocID="{C9B21E9C-A957-4194-82D7-D3BC8F0948E2}" presName="sibTrans" presStyleCnt="0"/>
      <dgm:spPr/>
    </dgm:pt>
    <dgm:pt modelId="{335B07BD-9F10-4CAB-9937-EDEE2FADFA15}" type="pres">
      <dgm:prSet presAssocID="{893BD0ED-C6A9-4E9C-99A6-6D28A2618C32}" presName="node" presStyleLbl="node1" presStyleIdx="2" presStyleCnt="6">
        <dgm:presLayoutVars>
          <dgm:bulletEnabled val="1"/>
        </dgm:presLayoutVars>
      </dgm:prSet>
      <dgm:spPr/>
      <dgm:t>
        <a:bodyPr/>
        <a:lstStyle/>
        <a:p>
          <a:endParaRPr lang="nb-NO"/>
        </a:p>
      </dgm:t>
    </dgm:pt>
    <dgm:pt modelId="{DA9B6C34-81C6-4539-8565-43B59EC652CF}" type="pres">
      <dgm:prSet presAssocID="{0202E6AA-3D1C-4447-B790-D92E355DD05E}" presName="sibTrans" presStyleCnt="0"/>
      <dgm:spPr/>
    </dgm:pt>
    <dgm:pt modelId="{9C71D59C-F1E7-40A7-8431-0D02610B3055}" type="pres">
      <dgm:prSet presAssocID="{227351C6-B1FF-442D-A179-A5A0B697A8FE}" presName="node" presStyleLbl="node1" presStyleIdx="3" presStyleCnt="6">
        <dgm:presLayoutVars>
          <dgm:bulletEnabled val="1"/>
        </dgm:presLayoutVars>
      </dgm:prSet>
      <dgm:spPr/>
      <dgm:t>
        <a:bodyPr/>
        <a:lstStyle/>
        <a:p>
          <a:endParaRPr lang="nb-NO"/>
        </a:p>
      </dgm:t>
    </dgm:pt>
    <dgm:pt modelId="{893525A1-FF4A-43AA-92CF-E8031682024C}" type="pres">
      <dgm:prSet presAssocID="{186C1CAF-90EE-49EF-B19E-E5E577367F81}" presName="sibTrans" presStyleCnt="0"/>
      <dgm:spPr/>
    </dgm:pt>
    <dgm:pt modelId="{98B8C332-35CA-4B0F-B998-9D93071A115C}" type="pres">
      <dgm:prSet presAssocID="{2346E97A-E196-400E-A530-478C830806CC}" presName="node" presStyleLbl="node1" presStyleIdx="4" presStyleCnt="6">
        <dgm:presLayoutVars>
          <dgm:bulletEnabled val="1"/>
        </dgm:presLayoutVars>
      </dgm:prSet>
      <dgm:spPr/>
      <dgm:t>
        <a:bodyPr/>
        <a:lstStyle/>
        <a:p>
          <a:endParaRPr lang="nb-NO"/>
        </a:p>
      </dgm:t>
    </dgm:pt>
    <dgm:pt modelId="{0532B750-6392-4708-A107-622C9949D3B9}" type="pres">
      <dgm:prSet presAssocID="{BA33C489-687A-4B7F-A8C6-10CF79CCFBBE}" presName="sibTrans" presStyleCnt="0"/>
      <dgm:spPr/>
    </dgm:pt>
    <dgm:pt modelId="{A0ECF9D3-982F-4AA1-8354-1FF98FADBB3C}" type="pres">
      <dgm:prSet presAssocID="{E0A8D1F7-F687-48D6-9780-9CF3C0A17F44}" presName="node" presStyleLbl="node1" presStyleIdx="5" presStyleCnt="6">
        <dgm:presLayoutVars>
          <dgm:bulletEnabled val="1"/>
        </dgm:presLayoutVars>
      </dgm:prSet>
      <dgm:spPr/>
      <dgm:t>
        <a:bodyPr/>
        <a:lstStyle/>
        <a:p>
          <a:endParaRPr lang="nb-NO"/>
        </a:p>
      </dgm:t>
    </dgm:pt>
  </dgm:ptLst>
  <dgm:cxnLst>
    <dgm:cxn modelId="{9DF64C37-7CCE-4304-89AB-792793D644D2}" type="presOf" srcId="{E831CA47-F4DC-4E7B-B9AF-005F405DA5E7}" destId="{FB51A6DB-06E7-4C79-82A2-5F4D5D56F85E}" srcOrd="0" destOrd="0" presId="urn:microsoft.com/office/officeart/2005/8/layout/default"/>
    <dgm:cxn modelId="{C950D1B1-7471-4E04-91CD-B2E4E8C0323B}" type="presOf" srcId="{404DEEE7-4DB7-4E71-BDA2-CE3E55FDDC64}" destId="{C87788D6-418E-4DC1-995C-6913847CCD16}" srcOrd="0" destOrd="0" presId="urn:microsoft.com/office/officeart/2005/8/layout/default"/>
    <dgm:cxn modelId="{4DFAE7BA-C59B-4A5F-8FF8-9375B546B0E9}" srcId="{E3843995-C254-4FF4-9FBD-7527B0843234}" destId="{E0A8D1F7-F687-48D6-9780-9CF3C0A17F44}" srcOrd="5" destOrd="0" parTransId="{CB40FDC6-8AEA-41BE-B339-3B459B937E64}" sibTransId="{17BF8631-C572-4D7A-BE12-C57F097C19F5}"/>
    <dgm:cxn modelId="{D0491C1F-9F04-4F7C-BA78-5C0E2404DA41}" srcId="{E3843995-C254-4FF4-9FBD-7527B0843234}" destId="{893BD0ED-C6A9-4E9C-99A6-6D28A2618C32}" srcOrd="2" destOrd="0" parTransId="{56C16079-8CE5-40C1-8BB2-925662DCDA84}" sibTransId="{0202E6AA-3D1C-4447-B790-D92E355DD05E}"/>
    <dgm:cxn modelId="{4362B436-C286-40E7-BAE3-86C8BE7F6230}" type="presOf" srcId="{E3843995-C254-4FF4-9FBD-7527B0843234}" destId="{068E5020-BF1E-47AC-9946-78639B7F9308}" srcOrd="0" destOrd="0" presId="urn:microsoft.com/office/officeart/2005/8/layout/default"/>
    <dgm:cxn modelId="{FF5C9944-1DA8-4E81-81A4-F848EEC04F21}" type="presOf" srcId="{2346E97A-E196-400E-A530-478C830806CC}" destId="{98B8C332-35CA-4B0F-B998-9D93071A115C}" srcOrd="0" destOrd="0" presId="urn:microsoft.com/office/officeart/2005/8/layout/default"/>
    <dgm:cxn modelId="{BA7DF37C-C029-41AF-8FE3-283111304E93}" srcId="{E3843995-C254-4FF4-9FBD-7527B0843234}" destId="{404DEEE7-4DB7-4E71-BDA2-CE3E55FDDC64}" srcOrd="1" destOrd="0" parTransId="{237DD0CD-4CD8-4B12-848C-0E02A3F5BF05}" sibTransId="{C9B21E9C-A957-4194-82D7-D3BC8F0948E2}"/>
    <dgm:cxn modelId="{02262D70-CBAD-46CE-AE93-F4E19B83CC30}" type="presOf" srcId="{893BD0ED-C6A9-4E9C-99A6-6D28A2618C32}" destId="{335B07BD-9F10-4CAB-9937-EDEE2FADFA15}" srcOrd="0" destOrd="0" presId="urn:microsoft.com/office/officeart/2005/8/layout/default"/>
    <dgm:cxn modelId="{09D4ED73-543C-4BE1-AD0C-9E1D1D349AE2}" srcId="{E3843995-C254-4FF4-9FBD-7527B0843234}" destId="{227351C6-B1FF-442D-A179-A5A0B697A8FE}" srcOrd="3" destOrd="0" parTransId="{4F3570DB-C2C2-4D80-94DC-B14AD63C8749}" sibTransId="{186C1CAF-90EE-49EF-B19E-E5E577367F81}"/>
    <dgm:cxn modelId="{7263393E-7254-42E2-A65C-E080D5CD2550}" type="presOf" srcId="{227351C6-B1FF-442D-A179-A5A0B697A8FE}" destId="{9C71D59C-F1E7-40A7-8431-0D02610B3055}" srcOrd="0" destOrd="0" presId="urn:microsoft.com/office/officeart/2005/8/layout/default"/>
    <dgm:cxn modelId="{90CDB3D1-5CF6-4A87-9AD7-C9EC6C51EDB9}" srcId="{E3843995-C254-4FF4-9FBD-7527B0843234}" destId="{2346E97A-E196-400E-A530-478C830806CC}" srcOrd="4" destOrd="0" parTransId="{861AD95A-6714-451B-89D1-71B360A103E9}" sibTransId="{BA33C489-687A-4B7F-A8C6-10CF79CCFBBE}"/>
    <dgm:cxn modelId="{C6A94B12-3587-4942-826B-757321EC4CF0}" type="presOf" srcId="{E0A8D1F7-F687-48D6-9780-9CF3C0A17F44}" destId="{A0ECF9D3-982F-4AA1-8354-1FF98FADBB3C}" srcOrd="0" destOrd="0" presId="urn:microsoft.com/office/officeart/2005/8/layout/default"/>
    <dgm:cxn modelId="{9D8F760E-C000-4519-815C-C719CD0AE393}" srcId="{E3843995-C254-4FF4-9FBD-7527B0843234}" destId="{E831CA47-F4DC-4E7B-B9AF-005F405DA5E7}" srcOrd="0" destOrd="0" parTransId="{ABF8D025-E846-4F09-BAD1-C9D5986B8586}" sibTransId="{66A02A68-A299-4BB6-8271-164C7E06B862}"/>
    <dgm:cxn modelId="{AF9E3CA6-9BDA-4935-9280-B370958CBAD2}" type="presParOf" srcId="{068E5020-BF1E-47AC-9946-78639B7F9308}" destId="{FB51A6DB-06E7-4C79-82A2-5F4D5D56F85E}" srcOrd="0" destOrd="0" presId="urn:microsoft.com/office/officeart/2005/8/layout/default"/>
    <dgm:cxn modelId="{94ADA3B4-15C3-4FB8-B101-B82A409906A8}" type="presParOf" srcId="{068E5020-BF1E-47AC-9946-78639B7F9308}" destId="{83A66CA7-0A2E-4D39-996C-0E532EBFD9C6}" srcOrd="1" destOrd="0" presId="urn:microsoft.com/office/officeart/2005/8/layout/default"/>
    <dgm:cxn modelId="{CE5C21E6-6E3D-4B80-B456-F5AFC4419E5C}" type="presParOf" srcId="{068E5020-BF1E-47AC-9946-78639B7F9308}" destId="{C87788D6-418E-4DC1-995C-6913847CCD16}" srcOrd="2" destOrd="0" presId="urn:microsoft.com/office/officeart/2005/8/layout/default"/>
    <dgm:cxn modelId="{45A61B02-0946-46A3-A042-76BACA54AF2B}" type="presParOf" srcId="{068E5020-BF1E-47AC-9946-78639B7F9308}" destId="{C8F0BA8B-BD6C-480D-8B89-C4C55926B996}" srcOrd="3" destOrd="0" presId="urn:microsoft.com/office/officeart/2005/8/layout/default"/>
    <dgm:cxn modelId="{C00081D6-88F4-4B96-BD8D-83E5ECE71DF6}" type="presParOf" srcId="{068E5020-BF1E-47AC-9946-78639B7F9308}" destId="{335B07BD-9F10-4CAB-9937-EDEE2FADFA15}" srcOrd="4" destOrd="0" presId="urn:microsoft.com/office/officeart/2005/8/layout/default"/>
    <dgm:cxn modelId="{1F4EE3E9-1337-4AAA-9160-59599B369C2B}" type="presParOf" srcId="{068E5020-BF1E-47AC-9946-78639B7F9308}" destId="{DA9B6C34-81C6-4539-8565-43B59EC652CF}" srcOrd="5" destOrd="0" presId="urn:microsoft.com/office/officeart/2005/8/layout/default"/>
    <dgm:cxn modelId="{2A58DB83-FE40-4650-A275-0E149A05DDB3}" type="presParOf" srcId="{068E5020-BF1E-47AC-9946-78639B7F9308}" destId="{9C71D59C-F1E7-40A7-8431-0D02610B3055}" srcOrd="6" destOrd="0" presId="urn:microsoft.com/office/officeart/2005/8/layout/default"/>
    <dgm:cxn modelId="{4E9C8AD5-EF15-4B4F-8678-D94A68D0B89A}" type="presParOf" srcId="{068E5020-BF1E-47AC-9946-78639B7F9308}" destId="{893525A1-FF4A-43AA-92CF-E8031682024C}" srcOrd="7" destOrd="0" presId="urn:microsoft.com/office/officeart/2005/8/layout/default"/>
    <dgm:cxn modelId="{3C4B4F0E-5E60-44B9-B5D7-2A44E438409F}" type="presParOf" srcId="{068E5020-BF1E-47AC-9946-78639B7F9308}" destId="{98B8C332-35CA-4B0F-B998-9D93071A115C}" srcOrd="8" destOrd="0" presId="urn:microsoft.com/office/officeart/2005/8/layout/default"/>
    <dgm:cxn modelId="{69AE414D-7D0B-41E6-8AD6-6DCB62F03354}" type="presParOf" srcId="{068E5020-BF1E-47AC-9946-78639B7F9308}" destId="{0532B750-6392-4708-A107-622C9949D3B9}" srcOrd="9" destOrd="0" presId="urn:microsoft.com/office/officeart/2005/8/layout/default"/>
    <dgm:cxn modelId="{B8B9BEA8-1FBA-4E41-AB37-2D646D838617}" type="presParOf" srcId="{068E5020-BF1E-47AC-9946-78639B7F9308}" destId="{A0ECF9D3-982F-4AA1-8354-1FF98FADBB3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1A6DB-06E7-4C79-82A2-5F4D5D56F85E}">
      <dsp:nvSpPr>
        <dsp:cNvPr id="0" name=""/>
        <dsp:cNvSpPr/>
      </dsp:nvSpPr>
      <dsp:spPr>
        <a:xfrm>
          <a:off x="0" y="412920"/>
          <a:ext cx="2632792" cy="1579675"/>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nb-NO" sz="2000" kern="1200" dirty="0">
            <a:solidFill>
              <a:srgbClr val="FF0000"/>
            </a:solidFill>
          </a:endParaRPr>
        </a:p>
      </dsp:txBody>
      <dsp:txXfrm>
        <a:off x="0" y="412920"/>
        <a:ext cx="2632792" cy="1579675"/>
      </dsp:txXfrm>
    </dsp:sp>
    <dsp:sp modelId="{C87788D6-418E-4DC1-995C-6913847CCD16}">
      <dsp:nvSpPr>
        <dsp:cNvPr id="0" name=""/>
        <dsp:cNvSpPr/>
      </dsp:nvSpPr>
      <dsp:spPr>
        <a:xfrm>
          <a:off x="2896071" y="412920"/>
          <a:ext cx="2632792" cy="1579675"/>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b-NO" sz="6500" kern="1200"/>
        </a:p>
      </dsp:txBody>
      <dsp:txXfrm>
        <a:off x="2896071" y="412920"/>
        <a:ext cx="2632792" cy="1579675"/>
      </dsp:txXfrm>
    </dsp:sp>
    <dsp:sp modelId="{335B07BD-9F10-4CAB-9937-EDEE2FADFA15}">
      <dsp:nvSpPr>
        <dsp:cNvPr id="0" name=""/>
        <dsp:cNvSpPr/>
      </dsp:nvSpPr>
      <dsp:spPr>
        <a:xfrm>
          <a:off x="5792143" y="412920"/>
          <a:ext cx="2632792" cy="1579675"/>
        </a:xfrm>
        <a:prstGeom prst="rect">
          <a:avLst/>
        </a:prstGeom>
        <a:blipFill rotWithShape="0">
          <a:blip xmlns:r="http://schemas.openxmlformats.org/officeDocument/2006/relationships"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b-NO" sz="6500" kern="1200" dirty="0"/>
        </a:p>
      </dsp:txBody>
      <dsp:txXfrm>
        <a:off x="5792143" y="412920"/>
        <a:ext cx="2632792" cy="1579675"/>
      </dsp:txXfrm>
    </dsp:sp>
    <dsp:sp modelId="{9C71D59C-F1E7-40A7-8431-0D02610B3055}">
      <dsp:nvSpPr>
        <dsp:cNvPr id="0" name=""/>
        <dsp:cNvSpPr/>
      </dsp:nvSpPr>
      <dsp:spPr>
        <a:xfrm>
          <a:off x="0" y="2255875"/>
          <a:ext cx="2632792" cy="1579675"/>
        </a:xfrm>
        <a:prstGeom prst="rect">
          <a:avLst/>
        </a:prstGeom>
        <a:blipFill rotWithShape="0">
          <a:blip xmlns:r="http://schemas.openxmlformats.org/officeDocument/2006/relationships" r:embed="rId5">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b-NO" sz="6500" kern="1200" dirty="0"/>
        </a:p>
      </dsp:txBody>
      <dsp:txXfrm>
        <a:off x="0" y="2255875"/>
        <a:ext cx="2632792" cy="1579675"/>
      </dsp:txXfrm>
    </dsp:sp>
    <dsp:sp modelId="{98B8C332-35CA-4B0F-B998-9D93071A115C}">
      <dsp:nvSpPr>
        <dsp:cNvPr id="0" name=""/>
        <dsp:cNvSpPr/>
      </dsp:nvSpPr>
      <dsp:spPr>
        <a:xfrm>
          <a:off x="2896071" y="2255875"/>
          <a:ext cx="2632792" cy="1579675"/>
        </a:xfrm>
        <a:prstGeom prst="rect">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b-NO" sz="6500" kern="1200" dirty="0"/>
        </a:p>
      </dsp:txBody>
      <dsp:txXfrm>
        <a:off x="2896071" y="2255875"/>
        <a:ext cx="2632792" cy="1579675"/>
      </dsp:txXfrm>
    </dsp:sp>
    <dsp:sp modelId="{A0ECF9D3-982F-4AA1-8354-1FF98FADBB3C}">
      <dsp:nvSpPr>
        <dsp:cNvPr id="0" name=""/>
        <dsp:cNvSpPr/>
      </dsp:nvSpPr>
      <dsp:spPr>
        <a:xfrm>
          <a:off x="5792143" y="2255875"/>
          <a:ext cx="2632792" cy="1579675"/>
        </a:xfrm>
        <a:prstGeom prst="rect">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nb-NO" sz="6500" kern="1200" dirty="0"/>
        </a:p>
      </dsp:txBody>
      <dsp:txXfrm>
        <a:off x="5792143" y="2255875"/>
        <a:ext cx="2632792" cy="1579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2"/>
            <a:ext cx="2889938" cy="493633"/>
          </a:xfrm>
          <a:prstGeom prst="rect">
            <a:avLst/>
          </a:prstGeom>
        </p:spPr>
        <p:txBody>
          <a:bodyPr vert="horz" lIns="91423" tIns="45711" rIns="91423" bIns="45711" rtlCol="0"/>
          <a:lstStyle>
            <a:lvl1pPr algn="l">
              <a:defRPr sz="1200"/>
            </a:lvl1pPr>
          </a:lstStyle>
          <a:p>
            <a:endParaRPr lang="nb-NO"/>
          </a:p>
        </p:txBody>
      </p:sp>
      <p:sp>
        <p:nvSpPr>
          <p:cNvPr id="3" name="Plassholder for dato 2"/>
          <p:cNvSpPr>
            <a:spLocks noGrp="1"/>
          </p:cNvSpPr>
          <p:nvPr>
            <p:ph type="dt" idx="1"/>
          </p:nvPr>
        </p:nvSpPr>
        <p:spPr>
          <a:xfrm>
            <a:off x="3777608" y="2"/>
            <a:ext cx="2889938" cy="493633"/>
          </a:xfrm>
          <a:prstGeom prst="rect">
            <a:avLst/>
          </a:prstGeom>
        </p:spPr>
        <p:txBody>
          <a:bodyPr vert="horz" lIns="91423" tIns="45711" rIns="91423" bIns="45711" rtlCol="0"/>
          <a:lstStyle>
            <a:lvl1pPr algn="r">
              <a:defRPr sz="1200"/>
            </a:lvl1pPr>
          </a:lstStyle>
          <a:p>
            <a:fld id="{1B6C7674-ADC0-48A6-B9D4-5CE532515DF9}" type="datetimeFigureOut">
              <a:rPr lang="nb-NO" smtClean="0"/>
              <a:t>12.03.2019</a:t>
            </a:fld>
            <a:endParaRPr lang="nb-NO"/>
          </a:p>
        </p:txBody>
      </p:sp>
      <p:sp>
        <p:nvSpPr>
          <p:cNvPr id="4" name="Plassholder for lysbilde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23" tIns="45711" rIns="91423" bIns="45711" rtlCol="0" anchor="ctr"/>
          <a:lstStyle/>
          <a:p>
            <a:endParaRPr lang="nb-NO"/>
          </a:p>
        </p:txBody>
      </p:sp>
      <p:sp>
        <p:nvSpPr>
          <p:cNvPr id="5" name="Plassholder for notater 4"/>
          <p:cNvSpPr>
            <a:spLocks noGrp="1"/>
          </p:cNvSpPr>
          <p:nvPr>
            <p:ph type="body" sz="quarter" idx="3"/>
          </p:nvPr>
        </p:nvSpPr>
        <p:spPr>
          <a:xfrm>
            <a:off x="666909" y="4689516"/>
            <a:ext cx="5335270" cy="4442697"/>
          </a:xfrm>
          <a:prstGeom prst="rect">
            <a:avLst/>
          </a:prstGeom>
        </p:spPr>
        <p:txBody>
          <a:bodyPr vert="horz" lIns="91423" tIns="45711" rIns="91423" bIns="45711"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377318"/>
            <a:ext cx="2889938" cy="493633"/>
          </a:xfrm>
          <a:prstGeom prst="rect">
            <a:avLst/>
          </a:prstGeom>
        </p:spPr>
        <p:txBody>
          <a:bodyPr vert="horz" lIns="91423" tIns="45711" rIns="91423" bIns="45711"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8" y="9377318"/>
            <a:ext cx="2889938" cy="493633"/>
          </a:xfrm>
          <a:prstGeom prst="rect">
            <a:avLst/>
          </a:prstGeom>
        </p:spPr>
        <p:txBody>
          <a:bodyPr vert="horz" lIns="91423" tIns="45711" rIns="91423" bIns="45711" rtlCol="0" anchor="b"/>
          <a:lstStyle>
            <a:lvl1pPr algn="r">
              <a:defRPr sz="1200"/>
            </a:lvl1pPr>
          </a:lstStyle>
          <a:p>
            <a:fld id="{1469C409-6C97-48DC-BFD7-AC68DEEE112E}" type="slidenum">
              <a:rPr lang="nb-NO" smtClean="0"/>
              <a:t>‹#›</a:t>
            </a:fld>
            <a:endParaRPr lang="nb-NO"/>
          </a:p>
        </p:txBody>
      </p:sp>
    </p:spTree>
    <p:extLst>
      <p:ext uri="{BB962C8B-B14F-4D97-AF65-F5344CB8AC3E}">
        <p14:creationId xmlns:p14="http://schemas.microsoft.com/office/powerpoint/2010/main" val="31989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34639" indent="-282554" eaLnBrk="0" hangingPunct="0">
              <a:defRPr sz="2000">
                <a:solidFill>
                  <a:schemeClr val="tx1"/>
                </a:solidFill>
                <a:latin typeface="Arial" charset="0"/>
              </a:defRPr>
            </a:lvl2pPr>
            <a:lvl3pPr marL="1130213" indent="-226042" eaLnBrk="0" hangingPunct="0">
              <a:defRPr sz="2000">
                <a:solidFill>
                  <a:schemeClr val="tx1"/>
                </a:solidFill>
                <a:latin typeface="Arial" charset="0"/>
              </a:defRPr>
            </a:lvl3pPr>
            <a:lvl4pPr marL="1582298" indent="-226042" eaLnBrk="0" hangingPunct="0">
              <a:defRPr sz="2000">
                <a:solidFill>
                  <a:schemeClr val="tx1"/>
                </a:solidFill>
                <a:latin typeface="Arial" charset="0"/>
              </a:defRPr>
            </a:lvl4pPr>
            <a:lvl5pPr marL="2034384" indent="-226042" eaLnBrk="0" hangingPunct="0">
              <a:defRPr sz="2000">
                <a:solidFill>
                  <a:schemeClr val="tx1"/>
                </a:solidFill>
                <a:latin typeface="Arial" charset="0"/>
              </a:defRPr>
            </a:lvl5pPr>
            <a:lvl6pPr marL="2486469" indent="-226042" eaLnBrk="0" fontAlgn="base" hangingPunct="0">
              <a:spcBef>
                <a:spcPct val="0"/>
              </a:spcBef>
              <a:spcAft>
                <a:spcPct val="0"/>
              </a:spcAft>
              <a:defRPr sz="2000">
                <a:solidFill>
                  <a:schemeClr val="tx1"/>
                </a:solidFill>
                <a:latin typeface="Arial" charset="0"/>
              </a:defRPr>
            </a:lvl6pPr>
            <a:lvl7pPr marL="2938553" indent="-226042" eaLnBrk="0" fontAlgn="base" hangingPunct="0">
              <a:spcBef>
                <a:spcPct val="0"/>
              </a:spcBef>
              <a:spcAft>
                <a:spcPct val="0"/>
              </a:spcAft>
              <a:defRPr sz="2000">
                <a:solidFill>
                  <a:schemeClr val="tx1"/>
                </a:solidFill>
                <a:latin typeface="Arial" charset="0"/>
              </a:defRPr>
            </a:lvl7pPr>
            <a:lvl8pPr marL="3390639" indent="-226042" eaLnBrk="0" fontAlgn="base" hangingPunct="0">
              <a:spcBef>
                <a:spcPct val="0"/>
              </a:spcBef>
              <a:spcAft>
                <a:spcPct val="0"/>
              </a:spcAft>
              <a:defRPr sz="2000">
                <a:solidFill>
                  <a:schemeClr val="tx1"/>
                </a:solidFill>
                <a:latin typeface="Arial" charset="0"/>
              </a:defRPr>
            </a:lvl8pPr>
            <a:lvl9pPr marL="3842725" indent="-226042" eaLnBrk="0" fontAlgn="base" hangingPunct="0">
              <a:spcBef>
                <a:spcPct val="0"/>
              </a:spcBef>
              <a:spcAft>
                <a:spcPct val="0"/>
              </a:spcAft>
              <a:defRPr sz="2000">
                <a:solidFill>
                  <a:schemeClr val="tx1"/>
                </a:solidFill>
                <a:latin typeface="Arial" charset="0"/>
              </a:defRPr>
            </a:lvl9pPr>
          </a:lstStyle>
          <a:p>
            <a:pPr eaLnBrk="1" hangingPunct="1"/>
            <a:fld id="{C0F77DB5-D2A3-4F34-9217-2CE465957B54}" type="slidenum">
              <a:rPr lang="nb-NO" sz="900">
                <a:solidFill>
                  <a:prstClr val="black"/>
                </a:solidFill>
              </a:rPr>
              <a:pPr eaLnBrk="1" hangingPunct="1"/>
              <a:t>1</a:t>
            </a:fld>
            <a:endParaRPr lang="nb-NO" sz="900">
              <a:solidFill>
                <a:prstClr val="black"/>
              </a:solidFill>
            </a:endParaRPr>
          </a:p>
        </p:txBody>
      </p:sp>
      <p:sp>
        <p:nvSpPr>
          <p:cNvPr id="6147" name="Rectangle 2"/>
          <p:cNvSpPr>
            <a:spLocks noGrp="1" noRot="1" noChangeAspect="1" noChangeArrowheads="1" noTextEdit="1"/>
          </p:cNvSpPr>
          <p:nvPr>
            <p:ph type="sldImg"/>
          </p:nvPr>
        </p:nvSpPr>
        <p:spPr>
          <a:xfrm>
            <a:off x="44450" y="739775"/>
            <a:ext cx="6580188" cy="37020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dirty="0" smtClean="0"/>
              <a:t>Kompetansebroen er en internettportal som skal styrke gjensidig informasjons- og kompetansedeling mellom kommuner,</a:t>
            </a:r>
            <a:r>
              <a:rPr lang="nb-NO" baseline="0" dirty="0" smtClean="0"/>
              <a:t> </a:t>
            </a:r>
            <a:r>
              <a:rPr lang="nb-NO" dirty="0" smtClean="0"/>
              <a:t>bydeler,</a:t>
            </a:r>
            <a:r>
              <a:rPr lang="nb-NO" baseline="0" dirty="0" smtClean="0"/>
              <a:t> </a:t>
            </a:r>
            <a:r>
              <a:rPr lang="nb-NO" dirty="0" smtClean="0"/>
              <a:t>Akershus universitetssykehus</a:t>
            </a:r>
            <a:r>
              <a:rPr lang="nb-NO" baseline="0" dirty="0" smtClean="0"/>
              <a:t> og utdanningsinstitusjoner i vårt område</a:t>
            </a:r>
            <a:r>
              <a:rPr lang="nb-NO" dirty="0" smtClean="0"/>
              <a:t>.</a:t>
            </a:r>
            <a:r>
              <a:rPr lang="nb-NO" baseline="0" dirty="0" smtClean="0"/>
              <a:t> </a:t>
            </a:r>
            <a:r>
              <a:rPr lang="nb-NO" dirty="0" smtClean="0"/>
              <a:t>Målgruppen for Kompetansebroen er alle medarbeidere og studenter som søker økt kunnskap og innsikt om helse og sosialt arbeid. </a:t>
            </a:r>
          </a:p>
          <a:p>
            <a:pPr eaLnBrk="1" hangingPunct="1"/>
            <a:r>
              <a:rPr lang="nb-NO" dirty="0" smtClean="0"/>
              <a:t>Nettsiden ligger</a:t>
            </a:r>
            <a:r>
              <a:rPr lang="nb-NO" baseline="0" dirty="0" smtClean="0"/>
              <a:t> åpent tilgjengelig for alle interesserte, men den er laget for vårt område.</a:t>
            </a:r>
            <a:endParaRPr lang="nb-NO" dirty="0" smtClean="0"/>
          </a:p>
          <a:p>
            <a:pPr eaLnBrk="1" hangingPunct="1"/>
            <a:endParaRPr lang="nb-NO" dirty="0" smtClean="0"/>
          </a:p>
          <a:p>
            <a:pPr marL="228557" indent="-228557">
              <a:buAutoNum type="arabicPeriod"/>
            </a:pPr>
            <a:endParaRPr lang="nb-NO" dirty="0" smtClean="0"/>
          </a:p>
        </p:txBody>
      </p:sp>
    </p:spTree>
    <p:extLst>
      <p:ext uri="{BB962C8B-B14F-4D97-AF65-F5344CB8AC3E}">
        <p14:creationId xmlns:p14="http://schemas.microsoft.com/office/powerpoint/2010/main" val="20714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Under Bibliotek har vi samlet en rekke ressurser. </a:t>
            </a:r>
          </a:p>
          <a:p>
            <a:endParaRPr lang="nb-NO" dirty="0" smtClean="0"/>
          </a:p>
          <a:p>
            <a:pPr marL="171450" indent="-171450">
              <a:buFont typeface="Arial" panose="020B0604020202020204" pitchFamily="34" charset="0"/>
              <a:buChar char="•"/>
            </a:pPr>
            <a:r>
              <a:rPr lang="nb-NO" dirty="0" smtClean="0"/>
              <a:t>Film – her er filmkartoteket vårt samlet. Et eksempel er for eksempel 60 filmer om anatomi fra</a:t>
            </a:r>
            <a:r>
              <a:rPr lang="nb-NO" baseline="0" dirty="0" smtClean="0"/>
              <a:t> </a:t>
            </a:r>
            <a:r>
              <a:rPr lang="nb-NO" baseline="0" dirty="0" err="1" smtClean="0"/>
              <a:t>OsloMet</a:t>
            </a:r>
            <a:r>
              <a:rPr lang="nb-NO" baseline="0" dirty="0" smtClean="0"/>
              <a:t>.</a:t>
            </a:r>
          </a:p>
          <a:p>
            <a:pPr marL="171450" indent="-171450">
              <a:buFont typeface="Arial" panose="020B0604020202020204" pitchFamily="34" charset="0"/>
              <a:buChar char="•"/>
            </a:pPr>
            <a:r>
              <a:rPr lang="nb-NO" baseline="0" dirty="0" smtClean="0"/>
              <a:t>Nettressurser </a:t>
            </a:r>
            <a:r>
              <a:rPr lang="nb-NO" baseline="0" dirty="0" smtClean="0"/>
              <a:t>– her har vi samlet et knippe nettsteder som alt helsepersonell bør kjenne </a:t>
            </a:r>
            <a:r>
              <a:rPr lang="nb-NO" baseline="0" dirty="0" smtClean="0"/>
              <a:t>til</a:t>
            </a:r>
          </a:p>
          <a:p>
            <a:pPr marL="171450" indent="-171450">
              <a:buFont typeface="Arial" panose="020B0604020202020204" pitchFamily="34" charset="0"/>
              <a:buChar char="•"/>
            </a:pPr>
            <a:r>
              <a:rPr lang="nb-NO" baseline="0" dirty="0" smtClean="0"/>
              <a:t>Verktøy </a:t>
            </a:r>
            <a:r>
              <a:rPr lang="nb-NO" baseline="0" dirty="0" smtClean="0"/>
              <a:t>– her finner du en rekke ulike ressurser og tips, vår egen lille «verktøykasse». Blant annet serien «Digital </a:t>
            </a:r>
            <a:r>
              <a:rPr lang="nb-NO" baseline="0" dirty="0" err="1" smtClean="0"/>
              <a:t>fasilitering</a:t>
            </a:r>
            <a:r>
              <a:rPr lang="nb-NO" baseline="0" dirty="0" smtClean="0"/>
              <a:t>» som gir tips til gratis funksjoner du kan benytte for eksempel i kurssammenheng eller arbeidshverdag, og pedagogiske tips særlig tiltenkt de som står i et fagformidlingsansvar.</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10</a:t>
            </a:fld>
            <a:endParaRPr lang="nb-NO"/>
          </a:p>
        </p:txBody>
      </p:sp>
    </p:spTree>
    <p:extLst>
      <p:ext uri="{BB962C8B-B14F-4D97-AF65-F5344CB8AC3E}">
        <p14:creationId xmlns:p14="http://schemas.microsoft.com/office/powerpoint/2010/main" val="389395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a:t>
            </a:r>
            <a:r>
              <a:rPr lang="nb-NO" baseline="0" dirty="0" smtClean="0"/>
              <a:t> </a:t>
            </a:r>
            <a:r>
              <a:rPr lang="nb-NO" dirty="0" smtClean="0"/>
              <a:t>publiserer</a:t>
            </a:r>
            <a:r>
              <a:rPr lang="nb-NO" baseline="0" dirty="0" smtClean="0"/>
              <a:t> nyhetssaker 1-2 ganger i uken. Sakene skal vise frem noe av det gode arbeidet som foregår i helsetjenesten i vårt område og nyheter innen samhandling, kompetanse og utdanning for vår </a:t>
            </a:r>
            <a:r>
              <a:rPr lang="nb-NO" baseline="0" dirty="0" smtClean="0"/>
              <a:t>sektor.</a:t>
            </a:r>
          </a:p>
          <a:p>
            <a:pPr marL="171450" indent="-171450">
              <a:buFont typeface="Arial" panose="020B0604020202020204" pitchFamily="34" charset="0"/>
              <a:buChar char="•"/>
            </a:pPr>
            <a:r>
              <a:rPr lang="nb-NO" baseline="0" dirty="0" smtClean="0"/>
              <a:t>Redaksjonen </a:t>
            </a:r>
            <a:r>
              <a:rPr lang="nb-NO" baseline="0" dirty="0" smtClean="0"/>
              <a:t>tar imot tips og innspill til innhold og </a:t>
            </a:r>
            <a:r>
              <a:rPr lang="nb-NO" baseline="0" dirty="0" err="1" smtClean="0"/>
              <a:t>aktueltsaker</a:t>
            </a:r>
            <a:r>
              <a:rPr lang="nb-NO" baseline="0" dirty="0" smtClean="0"/>
              <a:t> fra alle partene, og innmeldingsskjema finnes under </a:t>
            </a:r>
            <a:r>
              <a:rPr lang="nb-NO" baseline="0" dirty="0" smtClean="0"/>
              <a:t>Verktøy.</a:t>
            </a:r>
          </a:p>
          <a:p>
            <a:pPr marL="171450" indent="-171450">
              <a:buFont typeface="Arial" panose="020B0604020202020204" pitchFamily="34" charset="0"/>
              <a:buChar char="•"/>
            </a:pPr>
            <a:r>
              <a:rPr lang="nb-NO" baseline="0" dirty="0" smtClean="0"/>
              <a:t>De </a:t>
            </a:r>
            <a:r>
              <a:rPr lang="nb-NO" baseline="0" dirty="0" smtClean="0"/>
              <a:t>som ønsker kan melde seg på nyhetsbrev og få tilsendt siste nytt på epost</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11</a:t>
            </a:fld>
            <a:endParaRPr lang="nb-NO"/>
          </a:p>
        </p:txBody>
      </p:sp>
    </p:spTree>
    <p:extLst>
      <p:ext uri="{BB962C8B-B14F-4D97-AF65-F5344CB8AC3E}">
        <p14:creationId xmlns:p14="http://schemas.microsoft.com/office/powerpoint/2010/main" val="269413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r>
              <a:rPr lang="nb-NO" dirty="0" smtClean="0"/>
              <a:t>Kompetansebroen har en redaksjonsstab</a:t>
            </a:r>
            <a:r>
              <a:rPr lang="nb-NO" baseline="0" dirty="0" smtClean="0"/>
              <a:t> </a:t>
            </a:r>
            <a:r>
              <a:rPr lang="nb-NO" dirty="0" smtClean="0"/>
              <a:t>på fire personer, fordelt</a:t>
            </a:r>
            <a:r>
              <a:rPr lang="nb-NO" baseline="0" dirty="0" smtClean="0"/>
              <a:t> på tre årsverk. Teamet har ulik og kompletterende kompetanse innen ledelse, kommunikasjon, teknologi, support, helsefag, film og digital læring.</a:t>
            </a:r>
          </a:p>
        </p:txBody>
      </p:sp>
      <p:sp>
        <p:nvSpPr>
          <p:cNvPr id="4" name="Plassholder for lysbildenummer 3"/>
          <p:cNvSpPr>
            <a:spLocks noGrp="1"/>
          </p:cNvSpPr>
          <p:nvPr>
            <p:ph type="sldNum" sz="quarter" idx="10"/>
          </p:nvPr>
        </p:nvSpPr>
        <p:spPr/>
        <p:txBody>
          <a:bodyPr/>
          <a:lstStyle/>
          <a:p>
            <a:fld id="{1469C409-6C97-48DC-BFD7-AC68DEEE112E}"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1918706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organiseringen av Kompetansebroen. Eierne er representert</a:t>
            </a:r>
            <a:r>
              <a:rPr lang="nb-NO" baseline="0" dirty="0" smtClean="0"/>
              <a:t> i styret.</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13</a:t>
            </a:fld>
            <a:endParaRPr lang="nb-NO"/>
          </a:p>
        </p:txBody>
      </p:sp>
    </p:spTree>
    <p:extLst>
      <p:ext uri="{BB962C8B-B14F-4D97-AF65-F5344CB8AC3E}">
        <p14:creationId xmlns:p14="http://schemas.microsoft.com/office/powerpoint/2010/main" val="79296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har</a:t>
            </a:r>
            <a:r>
              <a:rPr lang="nb-NO" baseline="0" dirty="0" smtClean="0"/>
              <a:t> vært god trafikk på nettsiden fra den bla lansert og den er stadig økende. Vi har besøkende fra hele </a:t>
            </a:r>
            <a:r>
              <a:rPr lang="nb-NO" baseline="0" dirty="0" smtClean="0"/>
              <a:t>landet, og 50 % av trafikken kommer utenfra vårt eget område.</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14</a:t>
            </a:fld>
            <a:endParaRPr lang="nb-NO"/>
          </a:p>
        </p:txBody>
      </p:sp>
    </p:spTree>
    <p:extLst>
      <p:ext uri="{BB962C8B-B14F-4D97-AF65-F5344CB8AC3E}">
        <p14:creationId xmlns:p14="http://schemas.microsoft.com/office/powerpoint/2010/main" val="76487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Kompetansebroen</a:t>
            </a:r>
            <a:r>
              <a:rPr lang="nb-NO" baseline="0" dirty="0" smtClean="0"/>
              <a:t> vokser stadig i både innhold og trafikk</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15</a:t>
            </a:fld>
            <a:endParaRPr lang="nb-NO"/>
          </a:p>
        </p:txBody>
      </p:sp>
    </p:spTree>
    <p:extLst>
      <p:ext uri="{BB962C8B-B14F-4D97-AF65-F5344CB8AC3E}">
        <p14:creationId xmlns:p14="http://schemas.microsoft.com/office/powerpoint/2010/main" val="14640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r>
              <a:rPr lang="nb-NO" dirty="0" smtClean="0"/>
              <a:t>Kurs og arrangementer er noe av det som er mest populært på Kompetansebroen. Kurskatalogen</a:t>
            </a:r>
            <a:r>
              <a:rPr lang="nb-NO" baseline="0" dirty="0" smtClean="0"/>
              <a:t> gir tilgang til egen </a:t>
            </a:r>
            <a:r>
              <a:rPr lang="nb-NO" baseline="0" dirty="0" err="1" smtClean="0"/>
              <a:t>kursside</a:t>
            </a:r>
            <a:r>
              <a:rPr lang="nb-NO" baseline="0" dirty="0" smtClean="0"/>
              <a:t>, elektronisk påmelding og betalingsløsning. Vi legger bare ut kurs som deles mellom alle eller flere partnere i fellesskapet.</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16</a:t>
            </a:fld>
            <a:endParaRPr lang="nb-NO"/>
          </a:p>
        </p:txBody>
      </p:sp>
    </p:spTree>
    <p:extLst>
      <p:ext uri="{BB962C8B-B14F-4D97-AF65-F5344CB8AC3E}">
        <p14:creationId xmlns:p14="http://schemas.microsoft.com/office/powerpoint/2010/main" val="413910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r>
              <a:rPr lang="nb-NO" dirty="0" smtClean="0"/>
              <a:t>Når Jonas</a:t>
            </a:r>
            <a:r>
              <a:rPr lang="nb-NO" baseline="0" dirty="0" smtClean="0"/>
              <a:t> skal arrangere fagdag for enheten sin er det viktig at han finner relevant og kvalitetssikret innhold. </a:t>
            </a:r>
          </a:p>
          <a:p>
            <a:r>
              <a:rPr lang="nb-NO" baseline="0" dirty="0" smtClean="0"/>
              <a:t>Vi løser dette ved å ha en egen stilling i teamet som jobber med fag og kvalitet, og i tillegg har vi etablert et samarbeid med Helsebiblioteket.</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17</a:t>
            </a:fld>
            <a:endParaRPr lang="nb-NO"/>
          </a:p>
        </p:txBody>
      </p:sp>
    </p:spTree>
    <p:extLst>
      <p:ext uri="{BB962C8B-B14F-4D97-AF65-F5344CB8AC3E}">
        <p14:creationId xmlns:p14="http://schemas.microsoft.com/office/powerpoint/2010/main" val="421554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r>
              <a:rPr lang="nb-NO" dirty="0" smtClean="0"/>
              <a:t>I</a:t>
            </a:r>
            <a:r>
              <a:rPr lang="nb-NO" baseline="0" dirty="0" smtClean="0"/>
              <a:t> driften fremover er vi opptatt av å møte de behovene som er hos partnerne. Vi må være relevante, og vi ønsker å lytte til brukerne. Hva mener du er viktig å finne på Kompetansebroen? Vi vil gjerne ha innspill!</a:t>
            </a:r>
          </a:p>
        </p:txBody>
      </p:sp>
      <p:sp>
        <p:nvSpPr>
          <p:cNvPr id="4" name="Plassholder for lysbildenummer 3"/>
          <p:cNvSpPr>
            <a:spLocks noGrp="1"/>
          </p:cNvSpPr>
          <p:nvPr>
            <p:ph type="sldNum" sz="quarter" idx="10"/>
          </p:nvPr>
        </p:nvSpPr>
        <p:spPr/>
        <p:txBody>
          <a:bodyPr/>
          <a:lstStyle/>
          <a:p>
            <a:fld id="{1469C409-6C97-48DC-BFD7-AC68DEEE112E}" type="slidenum">
              <a:rPr lang="nb-NO" smtClean="0"/>
              <a:t>18</a:t>
            </a:fld>
            <a:endParaRPr lang="nb-NO"/>
          </a:p>
        </p:txBody>
      </p:sp>
    </p:spTree>
    <p:extLst>
      <p:ext uri="{BB962C8B-B14F-4D97-AF65-F5344CB8AC3E}">
        <p14:creationId xmlns:p14="http://schemas.microsoft.com/office/powerpoint/2010/main" val="16426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solidFill>
                  <a:prstClr val="black"/>
                </a:solidFill>
              </a:rPr>
              <a:pPr/>
              <a:t>19</a:t>
            </a:fld>
            <a:endParaRPr lang="nb-NO">
              <a:solidFill>
                <a:prstClr val="black"/>
              </a:solidFill>
            </a:endParaRPr>
          </a:p>
        </p:txBody>
      </p:sp>
    </p:spTree>
    <p:extLst>
      <p:ext uri="{BB962C8B-B14F-4D97-AF65-F5344CB8AC3E}">
        <p14:creationId xmlns:p14="http://schemas.microsoft.com/office/powerpoint/2010/main" val="55193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469C409-6C97-48DC-BFD7-AC68DEEE112E}" type="slidenum">
              <a:rPr lang="nb-NO" smtClean="0"/>
              <a:t>2</a:t>
            </a:fld>
            <a:endParaRPr lang="nb-NO"/>
          </a:p>
        </p:txBody>
      </p:sp>
    </p:spTree>
    <p:extLst>
      <p:ext uri="{BB962C8B-B14F-4D97-AF65-F5344CB8AC3E}">
        <p14:creationId xmlns:p14="http://schemas.microsoft.com/office/powerpoint/2010/main" val="2881123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Avslutningsvis</a:t>
            </a:r>
            <a:r>
              <a:rPr lang="nb-NO" baseline="0" dirty="0" smtClean="0"/>
              <a:t> – to gode tips for å holde seg oppdatert på hva som skjer på Kompetansebroen:</a:t>
            </a:r>
          </a:p>
          <a:p>
            <a:endParaRPr lang="nb-NO" baseline="0" dirty="0" smtClean="0"/>
          </a:p>
          <a:p>
            <a:pPr marL="218130" indent="-218130">
              <a:buAutoNum type="arabicPeriod"/>
            </a:pPr>
            <a:r>
              <a:rPr lang="nb-NO" baseline="0" dirty="0" smtClean="0"/>
              <a:t>Meld deg på nyhetsbrev for nye kurs og </a:t>
            </a:r>
            <a:r>
              <a:rPr lang="nb-NO" baseline="0" dirty="0" err="1" smtClean="0"/>
              <a:t>aktueltsaker</a:t>
            </a:r>
            <a:r>
              <a:rPr lang="nb-NO" baseline="0" dirty="0" smtClean="0"/>
              <a:t>! Du finner lenke til dette nederst på forsiden eller i en nyhetssak</a:t>
            </a:r>
          </a:p>
          <a:p>
            <a:pPr marL="218130" indent="-218130">
              <a:buAutoNum type="arabicPeriod"/>
            </a:pPr>
            <a:r>
              <a:rPr lang="nb-NO" baseline="0" dirty="0" smtClean="0"/>
              <a:t>Du kan få Kompetansebroen som en «</a:t>
            </a:r>
            <a:r>
              <a:rPr lang="nb-NO" baseline="0" dirty="0" err="1" smtClean="0"/>
              <a:t>App</a:t>
            </a:r>
            <a:r>
              <a:rPr lang="nb-NO" baseline="0" dirty="0" smtClean="0"/>
              <a:t>» på din mobil – da har du lett tilgang! Fremgangsmåte finner du i artikkel under Bibliotek/ Verktøy https://www.kompetansebroen.no/tools/fa-kompetansebroen-app/ </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20</a:t>
            </a:fld>
            <a:endParaRPr lang="nb-NO"/>
          </a:p>
        </p:txBody>
      </p:sp>
    </p:spTree>
    <p:extLst>
      <p:ext uri="{BB962C8B-B14F-4D97-AF65-F5344CB8AC3E}">
        <p14:creationId xmlns:p14="http://schemas.microsoft.com/office/powerpoint/2010/main" val="750491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en film</a:t>
            </a:r>
            <a:r>
              <a:rPr lang="nb-NO" baseline="0" dirty="0" smtClean="0"/>
              <a:t> på 90 sekunder som viser noe av hva Kompetansebroen kan brukes til etter at vi nå har litt erfaring med den fra lanseringen januar 2017.</a:t>
            </a:r>
          </a:p>
          <a:p>
            <a:endParaRPr lang="nb-NO" baseline="0" dirty="0" smtClean="0"/>
          </a:p>
          <a:p>
            <a:r>
              <a:rPr lang="nb-NO" baseline="0" dirty="0" smtClean="0"/>
              <a:t>(Husk lyd og avspilling på full skjerm </a:t>
            </a:r>
            <a:r>
              <a:rPr lang="nb-NO" baseline="0" dirty="0" smtClean="0">
                <a:sym typeface="Wingdings" panose="05000000000000000000" pitchFamily="2" charset="2"/>
              </a:rPr>
              <a:t>)</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88131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863" y="739775"/>
            <a:ext cx="6583362" cy="3703638"/>
          </a:xfrm>
        </p:spPr>
      </p:sp>
      <p:sp>
        <p:nvSpPr>
          <p:cNvPr id="3" name="Plassholder for notater 2"/>
          <p:cNvSpPr>
            <a:spLocks noGrp="1"/>
          </p:cNvSpPr>
          <p:nvPr>
            <p:ph type="body" idx="1"/>
          </p:nvPr>
        </p:nvSpPr>
        <p:spPr/>
        <p:txBody>
          <a:bodyPr/>
          <a:lstStyle/>
          <a:p>
            <a:pPr defTabSz="914227">
              <a:defRPr/>
            </a:pPr>
            <a:r>
              <a:rPr lang="nb-NO" b="0" dirty="0" smtClean="0"/>
              <a:t>Vi kan</a:t>
            </a:r>
            <a:r>
              <a:rPr lang="nb-NO" b="0" baseline="0" dirty="0" smtClean="0"/>
              <a:t> gå litt tilbake i tid for å se på hva som var bakgrunnen for etableringen av en felles kompetanseplattform. </a:t>
            </a:r>
          </a:p>
          <a:p>
            <a:pPr defTabSz="914227">
              <a:defRPr/>
            </a:pPr>
            <a:endParaRPr lang="nb-NO" b="0" baseline="0" dirty="0" smtClean="0"/>
          </a:p>
          <a:p>
            <a:pPr defTabSz="914227">
              <a:defRPr/>
            </a:pPr>
            <a:r>
              <a:rPr lang="nb-NO" dirty="0" smtClean="0"/>
              <a:t>Pasienten blir den skadelidende ved dårlig samhandling. Samhandlingsreformen i 2012 og åpningen av kommunale akutte døgnplasser (KAD) fører</a:t>
            </a:r>
            <a:r>
              <a:rPr lang="nb-NO" baseline="0" dirty="0" smtClean="0"/>
              <a:t> til </a:t>
            </a:r>
            <a:r>
              <a:rPr lang="nb-NO" dirty="0" smtClean="0"/>
              <a:t>stadig sykere pasienter i kommunen.</a:t>
            </a:r>
            <a:r>
              <a:rPr lang="nb-NO" baseline="0" dirty="0" smtClean="0"/>
              <a:t> B</a:t>
            </a:r>
            <a:r>
              <a:rPr lang="nb-NO" dirty="0" smtClean="0"/>
              <a:t>ehovet for uegennyttig kompetansedeling og systematisk opplæring i hele helsetjenesten blir</a:t>
            </a:r>
            <a:r>
              <a:rPr lang="nb-NO" baseline="0" dirty="0" smtClean="0"/>
              <a:t> tydelig.</a:t>
            </a:r>
            <a:endParaRPr lang="nb-NO" b="1" baseline="0" dirty="0" smtClean="0"/>
          </a:p>
          <a:p>
            <a:pPr defTabSz="914227">
              <a:defRPr/>
            </a:pPr>
            <a:endParaRPr lang="nb-NO" b="1" dirty="0" smtClean="0"/>
          </a:p>
          <a:p>
            <a:pPr defTabSz="914227">
              <a:defRPr/>
            </a:pPr>
            <a:r>
              <a:rPr lang="nb-NO" b="1" dirty="0" smtClean="0"/>
              <a:t>2014</a:t>
            </a:r>
            <a:r>
              <a:rPr lang="nb-NO" dirty="0" smtClean="0"/>
              <a:t>: </a:t>
            </a:r>
            <a:r>
              <a:rPr lang="en-GB" dirty="0" err="1" smtClean="0"/>
              <a:t>Historien</a:t>
            </a:r>
            <a:r>
              <a:rPr lang="en-GB" dirty="0" smtClean="0"/>
              <a:t> </a:t>
            </a:r>
            <a:r>
              <a:rPr lang="en-GB" dirty="0" err="1" smtClean="0"/>
              <a:t>til</a:t>
            </a:r>
            <a:r>
              <a:rPr lang="en-GB" dirty="0" smtClean="0"/>
              <a:t> Kompetansebroen </a:t>
            </a:r>
            <a:r>
              <a:rPr lang="en-GB" dirty="0" err="1" smtClean="0"/>
              <a:t>går</a:t>
            </a:r>
            <a:r>
              <a:rPr lang="en-GB" dirty="0" smtClean="0"/>
              <a:t> </a:t>
            </a:r>
            <a:r>
              <a:rPr lang="en-GB" dirty="0" err="1" smtClean="0"/>
              <a:t>tilbake</a:t>
            </a:r>
            <a:r>
              <a:rPr lang="en-GB" baseline="0" dirty="0" smtClean="0"/>
              <a:t> </a:t>
            </a:r>
            <a:r>
              <a:rPr lang="en-GB" baseline="0" dirty="0" err="1" smtClean="0"/>
              <a:t>til</a:t>
            </a:r>
            <a:r>
              <a:rPr lang="en-GB" baseline="0" dirty="0" smtClean="0"/>
              <a:t> </a:t>
            </a:r>
            <a:r>
              <a:rPr lang="en-GB" baseline="0" dirty="0" err="1" smtClean="0"/>
              <a:t>pilotprosjektet</a:t>
            </a:r>
            <a:r>
              <a:rPr lang="en-GB" baseline="0" dirty="0" smtClean="0"/>
              <a:t> “</a:t>
            </a:r>
            <a:r>
              <a:rPr lang="en-GB" baseline="0" dirty="0" err="1" smtClean="0"/>
              <a:t>Trygg</a:t>
            </a:r>
            <a:r>
              <a:rPr lang="en-GB" baseline="0" dirty="0" smtClean="0"/>
              <a:t> </a:t>
            </a:r>
            <a:r>
              <a:rPr lang="en-GB" baseline="0" dirty="0" err="1" smtClean="0"/>
              <a:t>i</a:t>
            </a:r>
            <a:r>
              <a:rPr lang="en-GB" baseline="0" dirty="0" smtClean="0"/>
              <a:t> </a:t>
            </a:r>
            <a:r>
              <a:rPr lang="en-GB" baseline="0" dirty="0" err="1" smtClean="0"/>
              <a:t>egen</a:t>
            </a:r>
            <a:r>
              <a:rPr lang="en-GB" baseline="0" dirty="0" smtClean="0"/>
              <a:t> </a:t>
            </a:r>
            <a:r>
              <a:rPr lang="en-GB" baseline="0" dirty="0" err="1" smtClean="0"/>
              <a:t>kommune</a:t>
            </a:r>
            <a:r>
              <a:rPr lang="en-GB" baseline="0" dirty="0" smtClean="0"/>
              <a:t>” </a:t>
            </a:r>
            <a:r>
              <a:rPr lang="en-GB" baseline="0" dirty="0" err="1" smtClean="0"/>
              <a:t>som</a:t>
            </a:r>
            <a:r>
              <a:rPr lang="en-GB" baseline="0" dirty="0" smtClean="0"/>
              <a:t> </a:t>
            </a:r>
            <a:r>
              <a:rPr lang="en-GB" baseline="0" dirty="0" err="1" smtClean="0"/>
              <a:t>fikk</a:t>
            </a:r>
            <a:r>
              <a:rPr lang="en-GB" baseline="0" dirty="0" smtClean="0"/>
              <a:t> </a:t>
            </a:r>
            <a:r>
              <a:rPr lang="en-GB" baseline="0" dirty="0" err="1" smtClean="0"/>
              <a:t>støtte</a:t>
            </a:r>
            <a:r>
              <a:rPr lang="en-GB" baseline="0" dirty="0" smtClean="0"/>
              <a:t> </a:t>
            </a:r>
            <a:r>
              <a:rPr lang="en-GB" baseline="0" dirty="0" err="1" smtClean="0"/>
              <a:t>som</a:t>
            </a:r>
            <a:r>
              <a:rPr lang="en-GB" baseline="0" dirty="0" smtClean="0"/>
              <a:t> et </a:t>
            </a:r>
            <a:r>
              <a:rPr lang="en-GB" baseline="0" dirty="0" err="1" smtClean="0"/>
              <a:t>Designdrevet</a:t>
            </a:r>
            <a:r>
              <a:rPr lang="en-GB" baseline="0" dirty="0" smtClean="0"/>
              <a:t> </a:t>
            </a:r>
            <a:r>
              <a:rPr lang="en-GB" baseline="0" dirty="0" err="1" smtClean="0"/>
              <a:t>innovasjonsprosjekt</a:t>
            </a:r>
            <a:r>
              <a:rPr lang="en-GB" baseline="0" dirty="0" smtClean="0"/>
              <a:t>. </a:t>
            </a:r>
            <a:r>
              <a:rPr lang="en-GB" baseline="0" dirty="0" err="1" smtClean="0"/>
              <a:t>Prosjektet</a:t>
            </a:r>
            <a:r>
              <a:rPr lang="en-GB" baseline="0" dirty="0" smtClean="0"/>
              <a:t>, </a:t>
            </a:r>
            <a:r>
              <a:rPr lang="en-GB" baseline="0" dirty="0" err="1" smtClean="0"/>
              <a:t>som</a:t>
            </a:r>
            <a:r>
              <a:rPr lang="en-GB" baseline="0" dirty="0" smtClean="0"/>
              <a:t> </a:t>
            </a:r>
            <a:r>
              <a:rPr lang="en-GB" baseline="0" dirty="0" err="1" smtClean="0"/>
              <a:t>ble</a:t>
            </a:r>
            <a:r>
              <a:rPr lang="en-GB" baseline="0" dirty="0" smtClean="0"/>
              <a:t> </a:t>
            </a:r>
            <a:r>
              <a:rPr lang="en-GB" baseline="0" dirty="0" err="1" smtClean="0"/>
              <a:t>gjennomført</a:t>
            </a:r>
            <a:r>
              <a:rPr lang="en-GB" baseline="0" dirty="0" smtClean="0"/>
              <a:t> </a:t>
            </a:r>
            <a:r>
              <a:rPr lang="en-GB" baseline="0" dirty="0" err="1" smtClean="0"/>
              <a:t>i</a:t>
            </a:r>
            <a:r>
              <a:rPr lang="en-GB" baseline="0" dirty="0" smtClean="0"/>
              <a:t> 2014, </a:t>
            </a:r>
            <a:r>
              <a:rPr lang="en-GB" baseline="0" dirty="0" err="1" smtClean="0"/>
              <a:t>utforsket</a:t>
            </a:r>
            <a:r>
              <a:rPr lang="en-GB" baseline="0" dirty="0" smtClean="0"/>
              <a:t> </a:t>
            </a:r>
            <a:r>
              <a:rPr lang="en-GB" baseline="0" dirty="0" err="1" smtClean="0"/>
              <a:t>hvordan</a:t>
            </a:r>
            <a:r>
              <a:rPr lang="en-GB" baseline="0" dirty="0" smtClean="0"/>
              <a:t> </a:t>
            </a:r>
            <a:r>
              <a:rPr lang="en-GB" baseline="0" dirty="0" err="1" smtClean="0"/>
              <a:t>kommunene</a:t>
            </a:r>
            <a:r>
              <a:rPr lang="en-GB" baseline="0" dirty="0" smtClean="0"/>
              <a:t> </a:t>
            </a:r>
            <a:r>
              <a:rPr lang="en-GB" baseline="0" dirty="0" err="1" smtClean="0"/>
              <a:t>og</a:t>
            </a:r>
            <a:r>
              <a:rPr lang="en-GB" baseline="0" dirty="0" smtClean="0"/>
              <a:t> </a:t>
            </a:r>
            <a:r>
              <a:rPr lang="en-GB" baseline="0" dirty="0" err="1" smtClean="0"/>
              <a:t>Ahus</a:t>
            </a:r>
            <a:r>
              <a:rPr lang="en-GB" baseline="0" dirty="0" smtClean="0"/>
              <a:t> </a:t>
            </a:r>
            <a:r>
              <a:rPr lang="en-GB" baseline="0" dirty="0" err="1" smtClean="0"/>
              <a:t>kunne</a:t>
            </a:r>
            <a:r>
              <a:rPr lang="en-GB" baseline="0" dirty="0" smtClean="0"/>
              <a:t> </a:t>
            </a:r>
            <a:r>
              <a:rPr lang="en-GB" baseline="0" dirty="0" err="1" smtClean="0"/>
              <a:t>utvikle</a:t>
            </a:r>
            <a:r>
              <a:rPr lang="en-GB" baseline="0" dirty="0" smtClean="0"/>
              <a:t> et </a:t>
            </a:r>
            <a:r>
              <a:rPr lang="en-GB" baseline="0" dirty="0" err="1" smtClean="0"/>
              <a:t>helhetlig</a:t>
            </a:r>
            <a:r>
              <a:rPr lang="en-GB" baseline="0" dirty="0" smtClean="0"/>
              <a:t> </a:t>
            </a:r>
            <a:r>
              <a:rPr lang="en-GB" baseline="0" dirty="0" err="1" smtClean="0"/>
              <a:t>opplæringssystem</a:t>
            </a:r>
            <a:r>
              <a:rPr lang="en-GB" baseline="0" dirty="0" smtClean="0"/>
              <a:t> </a:t>
            </a:r>
            <a:r>
              <a:rPr lang="en-GB" baseline="0" dirty="0" err="1" smtClean="0"/>
              <a:t>som</a:t>
            </a:r>
            <a:r>
              <a:rPr lang="en-GB" baseline="0" dirty="0" smtClean="0"/>
              <a:t> </a:t>
            </a:r>
            <a:r>
              <a:rPr lang="en-GB" baseline="0" dirty="0" err="1" smtClean="0"/>
              <a:t>kunne</a:t>
            </a:r>
            <a:r>
              <a:rPr lang="en-GB" baseline="0" dirty="0" smtClean="0"/>
              <a:t> </a:t>
            </a:r>
            <a:r>
              <a:rPr lang="en-GB" baseline="0" dirty="0" err="1" smtClean="0"/>
              <a:t>gi</a:t>
            </a:r>
            <a:r>
              <a:rPr lang="en-GB" baseline="0" dirty="0" smtClean="0"/>
              <a:t> </a:t>
            </a:r>
            <a:r>
              <a:rPr lang="en-GB" baseline="0" dirty="0" err="1" smtClean="0"/>
              <a:t>medarbeidere</a:t>
            </a:r>
            <a:r>
              <a:rPr lang="en-GB" baseline="0" dirty="0" smtClean="0"/>
              <a:t> den </a:t>
            </a:r>
            <a:r>
              <a:rPr lang="en-GB" baseline="0" dirty="0" err="1" smtClean="0"/>
              <a:t>samme</a:t>
            </a:r>
            <a:r>
              <a:rPr lang="en-GB" baseline="0" dirty="0" smtClean="0"/>
              <a:t> </a:t>
            </a:r>
            <a:r>
              <a:rPr lang="en-GB" baseline="0" dirty="0" err="1" smtClean="0"/>
              <a:t>kompetanseplattformen</a:t>
            </a:r>
            <a:r>
              <a:rPr lang="en-GB" baseline="0" dirty="0" smtClean="0"/>
              <a:t>. </a:t>
            </a:r>
          </a:p>
          <a:p>
            <a:pPr defTabSz="914227">
              <a:defRPr/>
            </a:pPr>
            <a:endParaRPr lang="en-GB" dirty="0" smtClean="0"/>
          </a:p>
          <a:p>
            <a:pPr defTabSz="914227">
              <a:defRPr/>
            </a:pPr>
            <a:r>
              <a:rPr lang="nb-NO" b="1" dirty="0" smtClean="0"/>
              <a:t>2015</a:t>
            </a:r>
            <a:r>
              <a:rPr lang="nb-NO" dirty="0" smtClean="0"/>
              <a:t>: Fagforum kompetanse</a:t>
            </a:r>
            <a:r>
              <a:rPr lang="nb-NO" baseline="0" dirty="0" smtClean="0"/>
              <a:t> og utdanning </a:t>
            </a:r>
            <a:r>
              <a:rPr lang="nb-NO" dirty="0" smtClean="0"/>
              <a:t>kartlegger kompetansesamarbeid, og</a:t>
            </a:r>
            <a:r>
              <a:rPr lang="nb-NO" baseline="0" dirty="0" smtClean="0"/>
              <a:t> </a:t>
            </a:r>
            <a:r>
              <a:rPr lang="nb-NO" dirty="0" smtClean="0"/>
              <a:t>bydelene Stovner, Alna og Grorud med i samarbeidet om en plattform for å dele kompetanse. Nittedal kommune søker om midler hos Fylkesmannen i Oslo og Akershus på vegne av partene. Partene ba </a:t>
            </a:r>
            <a:r>
              <a:rPr lang="nb-NO" dirty="0" err="1" smtClean="0"/>
              <a:t>Ahus</a:t>
            </a:r>
            <a:r>
              <a:rPr lang="nb-NO" dirty="0" smtClean="0"/>
              <a:t> om å lede prosjektet. </a:t>
            </a:r>
          </a:p>
          <a:p>
            <a:endParaRPr lang="nb-NO" dirty="0" smtClean="0"/>
          </a:p>
          <a:p>
            <a:r>
              <a:rPr lang="nb-NO" b="1" dirty="0" smtClean="0"/>
              <a:t>2016</a:t>
            </a:r>
            <a:r>
              <a:rPr lang="nb-NO" dirty="0" smtClean="0"/>
              <a:t>: I</a:t>
            </a:r>
            <a:r>
              <a:rPr lang="nb-NO" baseline="0" dirty="0" smtClean="0"/>
              <a:t> første prosjektår </a:t>
            </a:r>
            <a:r>
              <a:rPr lang="nb-NO" dirty="0" smtClean="0"/>
              <a:t>utviklet</a:t>
            </a:r>
            <a:r>
              <a:rPr lang="nb-NO" baseline="0" dirty="0" smtClean="0"/>
              <a:t> prosjektet en førsteversjon som viste mulighetene for deling og Kompetansebroen ble lansert 9.januar 2017 med et større arrangement i Lørenskog hus. Prosjektet ble kalt «innovasjon i praksis» av daværende statssekretær Lisbeth Normann.</a:t>
            </a:r>
          </a:p>
          <a:p>
            <a:endParaRPr lang="nb-NO" baseline="0" dirty="0" smtClean="0"/>
          </a:p>
          <a:p>
            <a:r>
              <a:rPr lang="nb-NO" b="1" baseline="0" dirty="0" smtClean="0"/>
              <a:t>2017</a:t>
            </a:r>
            <a:r>
              <a:rPr lang="nb-NO" baseline="0" dirty="0" smtClean="0"/>
              <a:t>: Andre prosjektår med videreutvikling av nettsiden, implementeringsarbeid og utarbeidelse av drifts-, eierskaps og økonomimodell. Partene ble enige om en samarbeidsavtale og vedtak om videre drift, med evaluering av formålsrealisering i 2020.</a:t>
            </a:r>
          </a:p>
          <a:p>
            <a:endParaRPr lang="nb-NO" baseline="0" dirty="0" smtClean="0"/>
          </a:p>
          <a:p>
            <a:r>
              <a:rPr lang="nb-NO" b="1" baseline="0" dirty="0" smtClean="0"/>
              <a:t>2018</a:t>
            </a:r>
            <a:r>
              <a:rPr lang="nb-NO" baseline="0" dirty="0" smtClean="0"/>
              <a:t>: Fra 1.januar 2018 er Kompetansebroen over i drift med fire ansatte fordelt på tre årsverk. </a:t>
            </a:r>
            <a:r>
              <a:rPr lang="nb-NO" baseline="0" dirty="0" err="1" smtClean="0"/>
              <a:t>Ahus</a:t>
            </a:r>
            <a:r>
              <a:rPr lang="nb-NO" baseline="0" dirty="0" smtClean="0"/>
              <a:t> er driftsansvarlig etter ønske fra partene, ved avdeling kompetanse og utdanning.</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97865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a:t>
            </a:r>
            <a:r>
              <a:rPr lang="nb-NO" baseline="0" dirty="0" smtClean="0"/>
              <a:t> er en skjermdump av forsiden, hvor det viktigste innholdet fremheves. Du kan gjerne parallelt se på nettsiden på din mobil – på www.kompetansebroen.no. Kompetansebroen er optimalisert for både pc, nettbrett og mobil. </a:t>
            </a:r>
          </a:p>
          <a:p>
            <a:endParaRPr lang="nb-NO" baseline="0" dirty="0" smtClean="0"/>
          </a:p>
          <a:p>
            <a:pPr marL="171450" indent="-171450">
              <a:buFont typeface="Arial" panose="020B0604020202020204" pitchFamily="34" charset="0"/>
              <a:buChar char="•"/>
            </a:pPr>
            <a:r>
              <a:rPr lang="nb-NO" baseline="0" dirty="0" smtClean="0"/>
              <a:t>Kurskatalogen er sentral og her presenteres de fire neste kurs i kalenderen. Det er knapp for å trykke seg videre for å se alle kurs, og knapp for å melde inn </a:t>
            </a:r>
            <a:r>
              <a:rPr lang="nb-NO" baseline="0" dirty="0" smtClean="0"/>
              <a:t>kurs.</a:t>
            </a:r>
          </a:p>
          <a:p>
            <a:pPr marL="171450" indent="-171450">
              <a:buFont typeface="Arial" panose="020B0604020202020204" pitchFamily="34" charset="0"/>
              <a:buChar char="•"/>
            </a:pPr>
            <a:r>
              <a:rPr lang="nb-NO" baseline="0" dirty="0" smtClean="0"/>
              <a:t>Aktuelt </a:t>
            </a:r>
            <a:r>
              <a:rPr lang="nb-NO" baseline="0" dirty="0" smtClean="0"/>
              <a:t>– her presenteres den siste nyhetssaken og du kan klikke deg videre for å komme til </a:t>
            </a:r>
            <a:r>
              <a:rPr lang="nb-NO" baseline="0" dirty="0" smtClean="0"/>
              <a:t>aktuelt-seksjonen.</a:t>
            </a:r>
          </a:p>
          <a:p>
            <a:pPr marL="171450" indent="-171450">
              <a:buFont typeface="Arial" panose="020B0604020202020204" pitchFamily="34" charset="0"/>
              <a:buChar char="•"/>
            </a:pPr>
            <a:r>
              <a:rPr lang="nb-NO" baseline="0" dirty="0" smtClean="0"/>
              <a:t>E-læring </a:t>
            </a:r>
            <a:r>
              <a:rPr lang="nb-NO" baseline="0" dirty="0" smtClean="0"/>
              <a:t>og Tema – på forsiden vises et knippe utvalgte kurs og </a:t>
            </a:r>
            <a:r>
              <a:rPr lang="nb-NO" baseline="0" dirty="0" smtClean="0"/>
              <a:t>temaer</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5</a:t>
            </a:fld>
            <a:endParaRPr lang="nb-NO"/>
          </a:p>
        </p:txBody>
      </p:sp>
    </p:spTree>
    <p:extLst>
      <p:ext uri="{BB962C8B-B14F-4D97-AF65-F5344CB8AC3E}">
        <p14:creationId xmlns:p14="http://schemas.microsoft.com/office/powerpoint/2010/main" val="429206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Kurskatalogen</a:t>
            </a:r>
            <a:r>
              <a:rPr lang="nb-NO" baseline="0" dirty="0" smtClean="0"/>
              <a:t> gir en listevisning over alle kurs. Klikk deg inn på et kurs for å finne utfyllende informasjon, program og påmeldingsløsning. </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6</a:t>
            </a:fld>
            <a:endParaRPr lang="nb-NO"/>
          </a:p>
        </p:txBody>
      </p:sp>
    </p:spTree>
    <p:extLst>
      <p:ext uri="{BB962C8B-B14F-4D97-AF65-F5344CB8AC3E}">
        <p14:creationId xmlns:p14="http://schemas.microsoft.com/office/powerpoint/2010/main" val="398794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Du</a:t>
            </a:r>
            <a:r>
              <a:rPr lang="nb-NO" baseline="0" dirty="0" smtClean="0"/>
              <a:t> finner en rekke e-læringskurs innen ulike tema på Kompetansebroen, og alle er gratis og fritt tilgjengelig for de som ønsker. Om du ønsker et kursbevis må du ha registrert en brukerkonto her. </a:t>
            </a:r>
            <a:r>
              <a:rPr lang="nb-NO" dirty="0" smtClean="0"/>
              <a:t>Alle e-læringskursene på Kompetansebroen er mobilvennlige.</a:t>
            </a:r>
            <a:endParaRPr lang="nb-NO" dirty="0"/>
          </a:p>
        </p:txBody>
      </p:sp>
      <p:sp>
        <p:nvSpPr>
          <p:cNvPr id="4" name="Plassholder for lysbildenummer 3"/>
          <p:cNvSpPr>
            <a:spLocks noGrp="1"/>
          </p:cNvSpPr>
          <p:nvPr>
            <p:ph type="sldNum" sz="quarter" idx="10"/>
          </p:nvPr>
        </p:nvSpPr>
        <p:spPr/>
        <p:txBody>
          <a:bodyPr/>
          <a:lstStyle/>
          <a:p>
            <a:fld id="{1469C409-6C97-48DC-BFD7-AC68DEEE112E}" type="slidenum">
              <a:rPr lang="nb-NO" smtClean="0"/>
              <a:t>7</a:t>
            </a:fld>
            <a:endParaRPr lang="nb-NO"/>
          </a:p>
        </p:txBody>
      </p:sp>
    </p:spTree>
    <p:extLst>
      <p:ext uri="{BB962C8B-B14F-4D97-AF65-F5344CB8AC3E}">
        <p14:creationId xmlns:p14="http://schemas.microsoft.com/office/powerpoint/2010/main" val="290263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Tema-seksjonen</a:t>
            </a:r>
            <a:r>
              <a:rPr lang="nb-NO" baseline="0" dirty="0" smtClean="0"/>
              <a:t> finner du ulike tema som er blitt foreslått gjennom større workshops med medarbeidere fra både sykehus og kommune. Her vil det utvikles flere tema etter hvert og mer utbygging av de temaene vi har. </a:t>
            </a:r>
          </a:p>
        </p:txBody>
      </p:sp>
      <p:sp>
        <p:nvSpPr>
          <p:cNvPr id="4" name="Plassholder for lysbildenummer 3"/>
          <p:cNvSpPr>
            <a:spLocks noGrp="1"/>
          </p:cNvSpPr>
          <p:nvPr>
            <p:ph type="sldNum" sz="quarter" idx="10"/>
          </p:nvPr>
        </p:nvSpPr>
        <p:spPr/>
        <p:txBody>
          <a:bodyPr/>
          <a:lstStyle/>
          <a:p>
            <a:fld id="{1469C409-6C97-48DC-BFD7-AC68DEEE112E}" type="slidenum">
              <a:rPr lang="nb-NO" smtClean="0"/>
              <a:t>8</a:t>
            </a:fld>
            <a:endParaRPr lang="nb-NO"/>
          </a:p>
        </p:txBody>
      </p:sp>
    </p:spTree>
    <p:extLst>
      <p:ext uri="{BB962C8B-B14F-4D97-AF65-F5344CB8AC3E}">
        <p14:creationId xmlns:p14="http://schemas.microsoft.com/office/powerpoint/2010/main" val="348632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smtClean="0"/>
              <a:t>Her er et eksempel på</a:t>
            </a:r>
            <a:r>
              <a:rPr lang="nb-NO" baseline="0" dirty="0" smtClean="0"/>
              <a:t> at du innenfor et tema kan finne relevante ressurser, artikler, filmer, e-læringskurs og gode praksiseksempler. </a:t>
            </a:r>
            <a:endParaRPr lang="nb-NO"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Vår oppgave er å sikre at innholdet dere finner her er oppdatert og kvalitetssikret. Vi har et samarbeid med Helsebiblioteket som gir hurtigtilgang til oppdatert informasjon om emnesider, nasjonale veiledere og kompetansetjenester, oppsummert forskning og annet.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Vi produserer egne filmer i samarbeid med partnerne våre, for eksempel filmer om observasjonskompetanse med bruk av metodene ABCDE og ISBAR som vises 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Temasidene kan være et nyttig hjelpemiddel for fagansvarlige til å sette sammen elementer til en fagdag, faglunsj eller annet.</a:t>
            </a:r>
            <a:endParaRPr lang="nb-NO" baseline="0" dirty="0" smtClean="0"/>
          </a:p>
          <a:p>
            <a:endParaRPr lang="nb-NO" baseline="0" dirty="0" smtClean="0"/>
          </a:p>
        </p:txBody>
      </p:sp>
      <p:sp>
        <p:nvSpPr>
          <p:cNvPr id="4" name="Plassholder for lysbildenummer 3"/>
          <p:cNvSpPr>
            <a:spLocks noGrp="1"/>
          </p:cNvSpPr>
          <p:nvPr>
            <p:ph type="sldNum" sz="quarter" idx="10"/>
          </p:nvPr>
        </p:nvSpPr>
        <p:spPr/>
        <p:txBody>
          <a:bodyPr/>
          <a:lstStyle/>
          <a:p>
            <a:fld id="{1469C409-6C97-48DC-BFD7-AC68DEEE112E}" type="slidenum">
              <a:rPr lang="nb-NO" smtClean="0"/>
              <a:t>9</a:t>
            </a:fld>
            <a:endParaRPr lang="nb-NO"/>
          </a:p>
        </p:txBody>
      </p:sp>
    </p:spTree>
    <p:extLst>
      <p:ext uri="{BB962C8B-B14F-4D97-AF65-F5344CB8AC3E}">
        <p14:creationId xmlns:p14="http://schemas.microsoft.com/office/powerpoint/2010/main" val="308227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37"/>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t>12.03.2019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385434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t>12.03.2019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40530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3"/>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83"/>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t>12.03.2019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3922225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37"/>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0428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21970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80"/>
            <a:ext cx="7772400" cy="102155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1809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7524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1674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1456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8414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19" y="204790"/>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45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t>12.03.2019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84567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1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71009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33117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3"/>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83"/>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6748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25"/>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143081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67186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80"/>
            <a:ext cx="7772400" cy="102155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38460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647858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55924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81259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264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80"/>
            <a:ext cx="7772400" cy="102155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141D6C7-8F64-4174-96AD-72501665CA46}" type="datetimeFigureOut">
              <a:rPr lang="nb-NO" smtClean="0"/>
              <a:t>12.03.2019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614193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204788"/>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91974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9354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70404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2"/>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82"/>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15305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37"/>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09010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91757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80"/>
            <a:ext cx="7772400" cy="1021557"/>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38791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36732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66705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391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141D6C7-8F64-4174-96AD-72501665CA46}" type="datetimeFigureOut">
              <a:rPr lang="nb-NO" smtClean="0"/>
              <a:t>12.03.2019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3449264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5314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19" y="204790"/>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09165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1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33568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054388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83"/>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83"/>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0276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141D6C7-8F64-4174-96AD-72501665CA46}" type="datetimeFigureOut">
              <a:rPr lang="nb-NO" smtClean="0"/>
              <a:t>12.03.2019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01344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141D6C7-8F64-4174-96AD-72501665CA46}" type="datetimeFigureOut">
              <a:rPr lang="nb-NO" smtClean="0"/>
              <a:t>12.03.2019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15621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141D6C7-8F64-4174-96AD-72501665CA46}" type="datetimeFigureOut">
              <a:rPr lang="nb-NO" smtClean="0"/>
              <a:t>12.03.2019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121128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19" y="204790"/>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t>12.03.2019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113531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1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141D6C7-8F64-4174-96AD-72501665CA46}" type="datetimeFigureOut">
              <a:rPr lang="nb-NO" smtClean="0"/>
              <a:t>12.03.2019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1CF9FDA-A495-4589-9C21-B9D4013D5F9C}" type="slidenum">
              <a:rPr lang="nb-NO" smtClean="0"/>
              <a:t>‹#›</a:t>
            </a:fld>
            <a:endParaRPr lang="nb-NO"/>
          </a:p>
        </p:txBody>
      </p:sp>
    </p:spTree>
    <p:extLst>
      <p:ext uri="{BB962C8B-B14F-4D97-AF65-F5344CB8AC3E}">
        <p14:creationId xmlns:p14="http://schemas.microsoft.com/office/powerpoint/2010/main" val="216209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41D6C7-8F64-4174-96AD-72501665CA46}" type="datetimeFigureOut">
              <a:rPr lang="nb-NO" smtClean="0"/>
              <a:t>12.03.2019</a:t>
            </a:fld>
            <a:endParaRPr lang="nb-NO"/>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CF9FDA-A495-4589-9C21-B9D4013D5F9C}" type="slidenum">
              <a:rPr lang="nb-NO" smtClean="0"/>
              <a:t>‹#›</a:t>
            </a:fld>
            <a:endParaRPr lang="nb-NO"/>
          </a:p>
        </p:txBody>
      </p:sp>
    </p:spTree>
    <p:extLst>
      <p:ext uri="{BB962C8B-B14F-4D97-AF65-F5344CB8AC3E}">
        <p14:creationId xmlns:p14="http://schemas.microsoft.com/office/powerpoint/2010/main" val="381133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855426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1095698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41D6C7-8F64-4174-96AD-72501665CA46}" type="datetimeFigureOut">
              <a:rPr lang="nb-NO" smtClean="0">
                <a:solidFill>
                  <a:prstClr val="black">
                    <a:tint val="75000"/>
                  </a:prstClr>
                </a:solidFill>
              </a:rPr>
              <a:pPr/>
              <a:t>12.03.2019</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1CF9FDA-A495-4589-9C21-B9D4013D5F9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7003028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kompetansebroen.no/" TargetMode="External"/><Relationship Id="rId4" Type="http://schemas.openxmlformats.org/officeDocument/2006/relationships/hyperlink" Target="mailto:kompetansebroen@ahus.n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vimeo.com/248298694"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1264086"/>
            <a:ext cx="9144000" cy="3323897"/>
          </a:xfrm>
          <a:prstGeom prst="rect">
            <a:avLst/>
          </a:prstGeom>
          <a:solidFill>
            <a:srgbClr val="F3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298" y="339506"/>
            <a:ext cx="2337830"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154" y="1264086"/>
            <a:ext cx="6661214" cy="332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179512" y="4713988"/>
            <a:ext cx="8784976" cy="23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FontTx/>
              <a:buNone/>
              <a:defRPr sz="1800">
                <a:solidFill>
                  <a:schemeClr val="tx1"/>
                </a:solidFill>
                <a:latin typeface="Calibri" pitchFamily="34" charset="0"/>
                <a:ea typeface="+mn-ea"/>
                <a:cs typeface="+mn-cs"/>
              </a:defRPr>
            </a:lvl1pPr>
            <a:lvl2pPr marL="566738" indent="-187325" algn="l" rtl="0" eaLnBrk="0" fontAlgn="base" hangingPunct="0">
              <a:spcBef>
                <a:spcPct val="20000"/>
              </a:spcBef>
              <a:spcAft>
                <a:spcPct val="0"/>
              </a:spcAft>
              <a:buChar char="–"/>
              <a:defRPr>
                <a:solidFill>
                  <a:schemeClr val="tx1"/>
                </a:solidFill>
                <a:latin typeface="Calibri" pitchFamily="34" charset="0"/>
              </a:defRPr>
            </a:lvl2pPr>
            <a:lvl3pPr marL="952500" indent="-195263" algn="l" rtl="0" eaLnBrk="0" fontAlgn="base" hangingPunct="0">
              <a:spcBef>
                <a:spcPct val="20000"/>
              </a:spcBef>
              <a:spcAft>
                <a:spcPct val="0"/>
              </a:spcAft>
              <a:buFont typeface="Times" pitchFamily="-32" charset="0"/>
              <a:buChar char="•"/>
              <a:defRPr sz="1600">
                <a:solidFill>
                  <a:schemeClr val="tx1"/>
                </a:solidFill>
                <a:latin typeface="Calibri" pitchFamily="34" charset="0"/>
              </a:defRPr>
            </a:lvl3pPr>
            <a:lvl4pPr marL="1331913" indent="-188913" algn="l" rtl="0" eaLnBrk="0" fontAlgn="base" hangingPunct="0">
              <a:spcBef>
                <a:spcPct val="20000"/>
              </a:spcBef>
              <a:spcAft>
                <a:spcPct val="0"/>
              </a:spcAft>
              <a:buChar char="–"/>
              <a:defRPr sz="1400">
                <a:solidFill>
                  <a:schemeClr val="tx1"/>
                </a:solidFill>
                <a:latin typeface="Calibri" pitchFamily="34" charset="0"/>
              </a:defRPr>
            </a:lvl4pPr>
            <a:lvl5pPr marL="1716088" indent="-193675" algn="l" rtl="0" eaLnBrk="0" fontAlgn="base" hangingPunct="0">
              <a:spcBef>
                <a:spcPct val="20000"/>
              </a:spcBef>
              <a:spcAft>
                <a:spcPct val="0"/>
              </a:spcAft>
              <a:buChar char="»"/>
              <a:defRPr sz="2000">
                <a:solidFill>
                  <a:schemeClr val="tx1"/>
                </a:solidFill>
                <a:latin typeface="+mn-lt"/>
              </a:defRPr>
            </a:lvl5pPr>
            <a:lvl6pPr marL="2173288" indent="-193675" algn="l" rtl="0" fontAlgn="base">
              <a:spcBef>
                <a:spcPct val="20000"/>
              </a:spcBef>
              <a:spcAft>
                <a:spcPct val="0"/>
              </a:spcAft>
              <a:defRPr>
                <a:solidFill>
                  <a:schemeClr val="tx1"/>
                </a:solidFill>
                <a:latin typeface="+mn-lt"/>
              </a:defRPr>
            </a:lvl6pPr>
            <a:lvl7pPr marL="2630488" indent="-193675" algn="l" rtl="0" fontAlgn="base">
              <a:spcBef>
                <a:spcPct val="20000"/>
              </a:spcBef>
              <a:spcAft>
                <a:spcPct val="0"/>
              </a:spcAft>
              <a:defRPr>
                <a:solidFill>
                  <a:schemeClr val="tx1"/>
                </a:solidFill>
                <a:latin typeface="+mn-lt"/>
              </a:defRPr>
            </a:lvl7pPr>
            <a:lvl8pPr marL="3087688" indent="-193675" algn="l" rtl="0" fontAlgn="base">
              <a:spcBef>
                <a:spcPct val="20000"/>
              </a:spcBef>
              <a:spcAft>
                <a:spcPct val="0"/>
              </a:spcAft>
              <a:defRPr>
                <a:solidFill>
                  <a:schemeClr val="tx1"/>
                </a:solidFill>
                <a:latin typeface="+mn-lt"/>
              </a:defRPr>
            </a:lvl8pPr>
            <a:lvl9pPr marL="3544888" indent="-193675" algn="l" rtl="0" fontAlgn="base">
              <a:spcBef>
                <a:spcPct val="20000"/>
              </a:spcBef>
              <a:spcAft>
                <a:spcPct val="0"/>
              </a:spcAft>
              <a:defRPr>
                <a:solidFill>
                  <a:schemeClr val="tx1"/>
                </a:solidFill>
                <a:latin typeface="+mn-lt"/>
              </a:defRPr>
            </a:lvl9pPr>
          </a:lstStyle>
          <a:p>
            <a:pPr algn="ctr" eaLnBrk="1" hangingPunct="1"/>
            <a:r>
              <a:rPr lang="nb-NO" sz="1400" b="1" dirty="0" smtClean="0">
                <a:solidFill>
                  <a:srgbClr val="404040"/>
                </a:solidFill>
              </a:rPr>
              <a:t>Generell presentasjon av Kompetansebroen</a:t>
            </a:r>
          </a:p>
        </p:txBody>
      </p:sp>
    </p:spTree>
    <p:extLst>
      <p:ext uri="{BB962C8B-B14F-4D97-AF65-F5344CB8AC3E}">
        <p14:creationId xmlns:p14="http://schemas.microsoft.com/office/powerpoint/2010/main" val="2479123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419"/>
          <a:stretch/>
        </p:blipFill>
        <p:spPr bwMode="auto">
          <a:xfrm>
            <a:off x="852488" y="57234"/>
            <a:ext cx="7437437" cy="1002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34" y="1059582"/>
            <a:ext cx="8496944" cy="406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03" y="3240360"/>
            <a:ext cx="2488477" cy="185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43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34" y="-20538"/>
            <a:ext cx="10698202" cy="523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214"/>
          <a:stretch/>
        </p:blipFill>
        <p:spPr bwMode="auto">
          <a:xfrm>
            <a:off x="6819900" y="2808659"/>
            <a:ext cx="207258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01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Sylinder 19"/>
          <p:cNvSpPr txBox="1"/>
          <p:nvPr/>
        </p:nvSpPr>
        <p:spPr>
          <a:xfrm>
            <a:off x="0" y="-20538"/>
            <a:ext cx="9174181" cy="661720"/>
          </a:xfrm>
          <a:prstGeom prst="rect">
            <a:avLst/>
          </a:prstGeom>
          <a:solidFill>
            <a:srgbClr val="404040"/>
          </a:solidFill>
        </p:spPr>
        <p:txBody>
          <a:bodyPr wrap="square" rtlCol="0">
            <a:spAutoFit/>
          </a:bodyPr>
          <a:lstStyle/>
          <a:p>
            <a:pPr algn="ctr"/>
            <a:endParaRPr lang="nb-NO" sz="500" dirty="0" smtClean="0">
              <a:solidFill>
                <a:prstClr val="white"/>
              </a:solidFill>
              <a:latin typeface="Calibri Light" panose="020F0302020204030204" pitchFamily="34" charset="0"/>
            </a:endParaRPr>
          </a:p>
          <a:p>
            <a:pPr algn="ctr"/>
            <a:r>
              <a:rPr lang="nb-NO" sz="2400" dirty="0" smtClean="0">
                <a:solidFill>
                  <a:prstClr val="white"/>
                </a:solidFill>
                <a:latin typeface="Calibri Light" panose="020F0302020204030204" pitchFamily="34" charset="0"/>
              </a:rPr>
              <a:t>Team Kompetansebroen</a:t>
            </a:r>
          </a:p>
          <a:p>
            <a:pPr algn="ctr"/>
            <a:endParaRPr lang="nb-NO" sz="800" dirty="0">
              <a:solidFill>
                <a:prstClr val="white"/>
              </a:solidFill>
              <a:latin typeface="Calibri Light" panose="020F0302020204030204" pitchFamily="34" charset="0"/>
            </a:endParaRPr>
          </a:p>
        </p:txBody>
      </p:sp>
      <p:pic>
        <p:nvPicPr>
          <p:cNvPr id="1159" name="Picture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14" y="961637"/>
            <a:ext cx="4050000"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0"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398" y="961637"/>
            <a:ext cx="3873034"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932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395536" y="1059582"/>
            <a:ext cx="4536504" cy="3456384"/>
          </a:xfrm>
          <a:prstGeom prst="rect">
            <a:avLst/>
          </a:prstGeom>
          <a:solidFill>
            <a:schemeClr val="bg1">
              <a:lumMod val="95000"/>
            </a:schemeClr>
          </a:solidFill>
          <a:ln>
            <a:noFill/>
          </a:ln>
        </p:spPr>
      </p:sp>
      <p:sp>
        <p:nvSpPr>
          <p:cNvPr id="8" name="Frihåndsform 7"/>
          <p:cNvSpPr/>
          <p:nvPr/>
        </p:nvSpPr>
        <p:spPr>
          <a:xfrm>
            <a:off x="2932885" y="3506790"/>
            <a:ext cx="137951" cy="536704"/>
          </a:xfrm>
          <a:custGeom>
            <a:avLst/>
            <a:gdLst/>
            <a:ahLst/>
            <a:cxnLst/>
            <a:rect l="0" t="0" r="0" b="0"/>
            <a:pathLst>
              <a:path>
                <a:moveTo>
                  <a:pt x="137183" y="0"/>
                </a:moveTo>
                <a:lnTo>
                  <a:pt x="137183" y="600995"/>
                </a:lnTo>
                <a:lnTo>
                  <a:pt x="0" y="600995"/>
                </a:lnTo>
              </a:path>
            </a:pathLst>
          </a:custGeom>
          <a:noFill/>
          <a:ln>
            <a:solidFill>
              <a:srgbClr val="F2D10F"/>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9" name="Frihåndsform 8"/>
          <p:cNvSpPr/>
          <p:nvPr/>
        </p:nvSpPr>
        <p:spPr>
          <a:xfrm>
            <a:off x="3070837" y="3506790"/>
            <a:ext cx="133326" cy="536704"/>
          </a:xfrm>
          <a:custGeom>
            <a:avLst/>
            <a:gdLst/>
            <a:ahLst/>
            <a:cxnLst/>
            <a:rect l="0" t="0" r="0" b="0"/>
            <a:pathLst>
              <a:path>
                <a:moveTo>
                  <a:pt x="0" y="0"/>
                </a:moveTo>
                <a:lnTo>
                  <a:pt x="0" y="600995"/>
                </a:lnTo>
                <a:lnTo>
                  <a:pt x="137183" y="600995"/>
                </a:lnTo>
              </a:path>
            </a:pathLst>
          </a:custGeom>
          <a:noFill/>
          <a:ln>
            <a:solidFill>
              <a:srgbClr val="F2D10F"/>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ihåndsform 9"/>
          <p:cNvSpPr/>
          <p:nvPr/>
        </p:nvSpPr>
        <p:spPr>
          <a:xfrm>
            <a:off x="1471491" y="2695700"/>
            <a:ext cx="942433" cy="482633"/>
          </a:xfrm>
          <a:custGeom>
            <a:avLst/>
            <a:gdLst/>
            <a:ahLst/>
            <a:cxnLst/>
            <a:rect l="0" t="0" r="0" b="0"/>
            <a:pathLst>
              <a:path>
                <a:moveTo>
                  <a:pt x="0" y="0"/>
                </a:moveTo>
                <a:lnTo>
                  <a:pt x="0" y="600995"/>
                </a:lnTo>
                <a:lnTo>
                  <a:pt x="927622" y="600995"/>
                </a:lnTo>
              </a:path>
            </a:pathLst>
          </a:custGeom>
          <a:noFill/>
          <a:ln>
            <a:solidFill>
              <a:srgbClr val="F2D10F"/>
            </a:solidFill>
          </a:ln>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1" name="Frihåndsform 10"/>
          <p:cNvSpPr/>
          <p:nvPr/>
        </p:nvSpPr>
        <p:spPr>
          <a:xfrm>
            <a:off x="1425771" y="1760125"/>
            <a:ext cx="91440" cy="278662"/>
          </a:xfrm>
          <a:custGeom>
            <a:avLst/>
            <a:gdLst/>
            <a:ahLst/>
            <a:cxnLst/>
            <a:rect l="0" t="0" r="0" b="0"/>
            <a:pathLst>
              <a:path>
                <a:moveTo>
                  <a:pt x="45720" y="0"/>
                </a:moveTo>
                <a:lnTo>
                  <a:pt x="45720" y="274367"/>
                </a:lnTo>
              </a:path>
            </a:pathLst>
          </a:custGeom>
          <a:noFill/>
          <a:ln>
            <a:solidFill>
              <a:srgbClr val="F2D10F"/>
            </a:solidFill>
          </a:ln>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ihåndsform 11"/>
          <p:cNvSpPr/>
          <p:nvPr/>
        </p:nvSpPr>
        <p:spPr>
          <a:xfrm>
            <a:off x="814579" y="1103213"/>
            <a:ext cx="1313825" cy="656912"/>
          </a:xfrm>
          <a:custGeom>
            <a:avLst/>
            <a:gdLst>
              <a:gd name="connsiteX0" fmla="*/ 0 w 1313825"/>
              <a:gd name="connsiteY0" fmla="*/ 0 h 656912"/>
              <a:gd name="connsiteX1" fmla="*/ 1313825 w 1313825"/>
              <a:gd name="connsiteY1" fmla="*/ 0 h 656912"/>
              <a:gd name="connsiteX2" fmla="*/ 1313825 w 1313825"/>
              <a:gd name="connsiteY2" fmla="*/ 656912 h 656912"/>
              <a:gd name="connsiteX3" fmla="*/ 0 w 1313825"/>
              <a:gd name="connsiteY3" fmla="*/ 656912 h 656912"/>
              <a:gd name="connsiteX4" fmla="*/ 0 w 1313825"/>
              <a:gd name="connsiteY4" fmla="*/ 0 h 6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25" h="656912">
                <a:moveTo>
                  <a:pt x="0" y="0"/>
                </a:moveTo>
                <a:lnTo>
                  <a:pt x="1313825" y="0"/>
                </a:lnTo>
                <a:lnTo>
                  <a:pt x="1313825" y="656912"/>
                </a:lnTo>
                <a:lnTo>
                  <a:pt x="0" y="656912"/>
                </a:lnTo>
                <a:lnTo>
                  <a:pt x="0" y="0"/>
                </a:lnTo>
                <a:close/>
              </a:path>
            </a:pathLst>
          </a:custGeom>
          <a:ln>
            <a:no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nb-NO" sz="1100" dirty="0" smtClean="0">
                <a:solidFill>
                  <a:prstClr val="black">
                    <a:hueOff val="0"/>
                    <a:satOff val="0"/>
                    <a:lumOff val="0"/>
                    <a:alphaOff val="0"/>
                  </a:prstClr>
                </a:solidFill>
              </a:rPr>
              <a:t>Overordnede</a:t>
            </a:r>
            <a:br>
              <a:rPr lang="nb-NO" sz="1100" dirty="0" smtClean="0">
                <a:solidFill>
                  <a:prstClr val="black">
                    <a:hueOff val="0"/>
                    <a:satOff val="0"/>
                    <a:lumOff val="0"/>
                    <a:alphaOff val="0"/>
                  </a:prstClr>
                </a:solidFill>
              </a:rPr>
            </a:br>
            <a:r>
              <a:rPr lang="nb-NO" sz="1100" dirty="0" smtClean="0">
                <a:solidFill>
                  <a:prstClr val="black">
                    <a:hueOff val="0"/>
                    <a:satOff val="0"/>
                    <a:lumOff val="0"/>
                    <a:alphaOff val="0"/>
                  </a:prstClr>
                </a:solidFill>
              </a:rPr>
              <a:t>organer</a:t>
            </a:r>
            <a:endParaRPr lang="nb-NO" sz="1100" dirty="0">
              <a:solidFill>
                <a:prstClr val="black">
                  <a:hueOff val="0"/>
                  <a:satOff val="0"/>
                  <a:lumOff val="0"/>
                  <a:alphaOff val="0"/>
                </a:prstClr>
              </a:solidFill>
            </a:endParaRPr>
          </a:p>
        </p:txBody>
      </p:sp>
      <p:sp>
        <p:nvSpPr>
          <p:cNvPr id="13" name="Frihåndsform 12"/>
          <p:cNvSpPr/>
          <p:nvPr/>
        </p:nvSpPr>
        <p:spPr>
          <a:xfrm>
            <a:off x="814579" y="2038788"/>
            <a:ext cx="1313825" cy="656912"/>
          </a:xfrm>
          <a:custGeom>
            <a:avLst/>
            <a:gdLst>
              <a:gd name="connsiteX0" fmla="*/ 0 w 1313825"/>
              <a:gd name="connsiteY0" fmla="*/ 0 h 656912"/>
              <a:gd name="connsiteX1" fmla="*/ 1313825 w 1313825"/>
              <a:gd name="connsiteY1" fmla="*/ 0 h 656912"/>
              <a:gd name="connsiteX2" fmla="*/ 1313825 w 1313825"/>
              <a:gd name="connsiteY2" fmla="*/ 656912 h 656912"/>
              <a:gd name="connsiteX3" fmla="*/ 0 w 1313825"/>
              <a:gd name="connsiteY3" fmla="*/ 656912 h 656912"/>
              <a:gd name="connsiteX4" fmla="*/ 0 w 1313825"/>
              <a:gd name="connsiteY4" fmla="*/ 0 h 6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25" h="656912">
                <a:moveTo>
                  <a:pt x="0" y="0"/>
                </a:moveTo>
                <a:lnTo>
                  <a:pt x="1313825" y="0"/>
                </a:lnTo>
                <a:lnTo>
                  <a:pt x="1313825" y="656912"/>
                </a:lnTo>
                <a:lnTo>
                  <a:pt x="0" y="656912"/>
                </a:lnTo>
                <a:lnTo>
                  <a:pt x="0" y="0"/>
                </a:lnTo>
                <a:close/>
              </a:path>
            </a:pathLst>
          </a:custGeom>
          <a:ln>
            <a:no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nb-NO" sz="1100" smtClean="0">
                <a:solidFill>
                  <a:prstClr val="black">
                    <a:hueOff val="0"/>
                    <a:satOff val="0"/>
                    <a:lumOff val="0"/>
                    <a:alphaOff val="0"/>
                  </a:prstClr>
                </a:solidFill>
              </a:rPr>
              <a:t>Styret</a:t>
            </a:r>
          </a:p>
          <a:p>
            <a:pPr algn="ctr" defTabSz="533400">
              <a:lnSpc>
                <a:spcPct val="90000"/>
              </a:lnSpc>
              <a:spcBef>
                <a:spcPct val="0"/>
              </a:spcBef>
              <a:spcAft>
                <a:spcPct val="35000"/>
              </a:spcAft>
            </a:pPr>
            <a:r>
              <a:rPr lang="nb-NO" sz="1100" smtClean="0">
                <a:solidFill>
                  <a:prstClr val="black">
                    <a:hueOff val="0"/>
                    <a:satOff val="0"/>
                    <a:lumOff val="0"/>
                    <a:alphaOff val="0"/>
                  </a:prstClr>
                </a:solidFill>
              </a:rPr>
              <a:t>Kompetansebroen</a:t>
            </a:r>
            <a:endParaRPr lang="nb-NO" sz="1100" dirty="0">
              <a:solidFill>
                <a:prstClr val="black">
                  <a:hueOff val="0"/>
                  <a:satOff val="0"/>
                  <a:lumOff val="0"/>
                  <a:alphaOff val="0"/>
                </a:prstClr>
              </a:solidFill>
            </a:endParaRPr>
          </a:p>
        </p:txBody>
      </p:sp>
      <p:sp>
        <p:nvSpPr>
          <p:cNvPr id="14" name="Frihåndsform 13"/>
          <p:cNvSpPr/>
          <p:nvPr/>
        </p:nvSpPr>
        <p:spPr>
          <a:xfrm>
            <a:off x="2413924" y="2849878"/>
            <a:ext cx="1313825" cy="656912"/>
          </a:xfrm>
          <a:custGeom>
            <a:avLst/>
            <a:gdLst>
              <a:gd name="connsiteX0" fmla="*/ 0 w 1313825"/>
              <a:gd name="connsiteY0" fmla="*/ 0 h 656912"/>
              <a:gd name="connsiteX1" fmla="*/ 1313825 w 1313825"/>
              <a:gd name="connsiteY1" fmla="*/ 0 h 656912"/>
              <a:gd name="connsiteX2" fmla="*/ 1313825 w 1313825"/>
              <a:gd name="connsiteY2" fmla="*/ 656912 h 656912"/>
              <a:gd name="connsiteX3" fmla="*/ 0 w 1313825"/>
              <a:gd name="connsiteY3" fmla="*/ 656912 h 656912"/>
              <a:gd name="connsiteX4" fmla="*/ 0 w 1313825"/>
              <a:gd name="connsiteY4" fmla="*/ 0 h 6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25" h="656912">
                <a:moveTo>
                  <a:pt x="0" y="0"/>
                </a:moveTo>
                <a:lnTo>
                  <a:pt x="1313825" y="0"/>
                </a:lnTo>
                <a:lnTo>
                  <a:pt x="1313825" y="656912"/>
                </a:lnTo>
                <a:lnTo>
                  <a:pt x="0" y="656912"/>
                </a:lnTo>
                <a:lnTo>
                  <a:pt x="0" y="0"/>
                </a:lnTo>
                <a:close/>
              </a:path>
            </a:pathLst>
          </a:custGeom>
          <a:ln>
            <a:no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nb-NO" sz="1100" smtClean="0">
                <a:solidFill>
                  <a:prstClr val="black">
                    <a:hueOff val="0"/>
                    <a:satOff val="0"/>
                    <a:lumOff val="0"/>
                    <a:alphaOff val="0"/>
                  </a:prstClr>
                </a:solidFill>
              </a:rPr>
              <a:t>Driftsansvarlig Ahus </a:t>
            </a:r>
          </a:p>
          <a:p>
            <a:pPr algn="ctr" defTabSz="533400">
              <a:lnSpc>
                <a:spcPct val="90000"/>
              </a:lnSpc>
              <a:spcBef>
                <a:spcPct val="0"/>
              </a:spcBef>
              <a:spcAft>
                <a:spcPct val="35000"/>
              </a:spcAft>
            </a:pPr>
            <a:r>
              <a:rPr lang="nb-NO" sz="1100" smtClean="0">
                <a:solidFill>
                  <a:prstClr val="black">
                    <a:hueOff val="0"/>
                    <a:satOff val="0"/>
                    <a:lumOff val="0"/>
                    <a:alphaOff val="0"/>
                  </a:prstClr>
                </a:solidFill>
              </a:rPr>
              <a:t>Daglig ledelse og redaksjon</a:t>
            </a:r>
            <a:endParaRPr lang="nb-NO" sz="1100" dirty="0" smtClean="0">
              <a:solidFill>
                <a:prstClr val="black">
                  <a:hueOff val="0"/>
                  <a:satOff val="0"/>
                  <a:lumOff val="0"/>
                  <a:alphaOff val="0"/>
                </a:prstClr>
              </a:solidFill>
            </a:endParaRPr>
          </a:p>
        </p:txBody>
      </p:sp>
      <p:sp>
        <p:nvSpPr>
          <p:cNvPr id="15" name="Frihåndsform 14"/>
          <p:cNvSpPr/>
          <p:nvPr/>
        </p:nvSpPr>
        <p:spPr>
          <a:xfrm>
            <a:off x="3204164" y="3715038"/>
            <a:ext cx="1313825" cy="656912"/>
          </a:xfrm>
          <a:custGeom>
            <a:avLst/>
            <a:gdLst>
              <a:gd name="connsiteX0" fmla="*/ 0 w 1313825"/>
              <a:gd name="connsiteY0" fmla="*/ 0 h 656912"/>
              <a:gd name="connsiteX1" fmla="*/ 1313825 w 1313825"/>
              <a:gd name="connsiteY1" fmla="*/ 0 h 656912"/>
              <a:gd name="connsiteX2" fmla="*/ 1313825 w 1313825"/>
              <a:gd name="connsiteY2" fmla="*/ 656912 h 656912"/>
              <a:gd name="connsiteX3" fmla="*/ 0 w 1313825"/>
              <a:gd name="connsiteY3" fmla="*/ 656912 h 656912"/>
              <a:gd name="connsiteX4" fmla="*/ 0 w 1313825"/>
              <a:gd name="connsiteY4" fmla="*/ 0 h 6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25" h="656912">
                <a:moveTo>
                  <a:pt x="0" y="0"/>
                </a:moveTo>
                <a:lnTo>
                  <a:pt x="1313825" y="0"/>
                </a:lnTo>
                <a:lnTo>
                  <a:pt x="1313825" y="656912"/>
                </a:lnTo>
                <a:lnTo>
                  <a:pt x="0" y="656912"/>
                </a:lnTo>
                <a:lnTo>
                  <a:pt x="0" y="0"/>
                </a:lnTo>
                <a:close/>
              </a:path>
            </a:pathLst>
          </a:custGeom>
          <a:ln>
            <a:no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nb-NO" sz="1100" smtClean="0">
                <a:solidFill>
                  <a:prstClr val="black">
                    <a:hueOff val="0"/>
                    <a:satOff val="0"/>
                    <a:lumOff val="0"/>
                    <a:alphaOff val="0"/>
                  </a:prstClr>
                </a:solidFill>
              </a:rPr>
              <a:t> Samarbeidspartnere Faglige nettverk</a:t>
            </a:r>
            <a:endParaRPr lang="nb-NO" sz="1100" dirty="0" smtClean="0">
              <a:solidFill>
                <a:prstClr val="black">
                  <a:hueOff val="0"/>
                  <a:satOff val="0"/>
                  <a:lumOff val="0"/>
                  <a:alphaOff val="0"/>
                </a:prstClr>
              </a:solidFill>
            </a:endParaRPr>
          </a:p>
        </p:txBody>
      </p:sp>
      <p:sp>
        <p:nvSpPr>
          <p:cNvPr id="16" name="Frihåndsform 15"/>
          <p:cNvSpPr/>
          <p:nvPr/>
        </p:nvSpPr>
        <p:spPr>
          <a:xfrm>
            <a:off x="1619060" y="3715038"/>
            <a:ext cx="1313825" cy="656912"/>
          </a:xfrm>
          <a:custGeom>
            <a:avLst/>
            <a:gdLst>
              <a:gd name="connsiteX0" fmla="*/ 0 w 1313825"/>
              <a:gd name="connsiteY0" fmla="*/ 0 h 656912"/>
              <a:gd name="connsiteX1" fmla="*/ 1313825 w 1313825"/>
              <a:gd name="connsiteY1" fmla="*/ 0 h 656912"/>
              <a:gd name="connsiteX2" fmla="*/ 1313825 w 1313825"/>
              <a:gd name="connsiteY2" fmla="*/ 656912 h 656912"/>
              <a:gd name="connsiteX3" fmla="*/ 0 w 1313825"/>
              <a:gd name="connsiteY3" fmla="*/ 656912 h 656912"/>
              <a:gd name="connsiteX4" fmla="*/ 0 w 1313825"/>
              <a:gd name="connsiteY4" fmla="*/ 0 h 6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825" h="656912">
                <a:moveTo>
                  <a:pt x="0" y="0"/>
                </a:moveTo>
                <a:lnTo>
                  <a:pt x="1313825" y="0"/>
                </a:lnTo>
                <a:lnTo>
                  <a:pt x="1313825" y="656912"/>
                </a:lnTo>
                <a:lnTo>
                  <a:pt x="0" y="656912"/>
                </a:lnTo>
                <a:lnTo>
                  <a:pt x="0" y="0"/>
                </a:lnTo>
                <a:close/>
              </a:path>
            </a:pathLst>
          </a:custGeom>
          <a:ln>
            <a:noFill/>
          </a:ln>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nb-NO" sz="1100" smtClean="0">
                <a:solidFill>
                  <a:prstClr val="black">
                    <a:hueOff val="0"/>
                    <a:satOff val="0"/>
                    <a:lumOff val="0"/>
                    <a:alphaOff val="0"/>
                  </a:prstClr>
                </a:solidFill>
              </a:rPr>
              <a:t>Kontaktpersoner</a:t>
            </a:r>
            <a:endParaRPr lang="nb-NO" sz="1100" dirty="0" smtClean="0">
              <a:solidFill>
                <a:prstClr val="black">
                  <a:hueOff val="0"/>
                  <a:satOff val="0"/>
                  <a:lumOff val="0"/>
                  <a:alphaOff val="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9583"/>
            <a:ext cx="3646270" cy="345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kstSylinder 16"/>
          <p:cNvSpPr txBox="1"/>
          <p:nvPr/>
        </p:nvSpPr>
        <p:spPr>
          <a:xfrm>
            <a:off x="0" y="-20538"/>
            <a:ext cx="9174181" cy="661720"/>
          </a:xfrm>
          <a:prstGeom prst="rect">
            <a:avLst/>
          </a:prstGeom>
          <a:solidFill>
            <a:srgbClr val="404040"/>
          </a:solidFill>
        </p:spPr>
        <p:txBody>
          <a:bodyPr wrap="square" rtlCol="0">
            <a:spAutoFit/>
          </a:bodyPr>
          <a:lstStyle/>
          <a:p>
            <a:pPr algn="ctr"/>
            <a:endParaRPr lang="nb-NO" sz="500" dirty="0" smtClean="0">
              <a:solidFill>
                <a:prstClr val="white"/>
              </a:solidFill>
              <a:latin typeface="Calibri Light" panose="020F0302020204030204" pitchFamily="34" charset="0"/>
            </a:endParaRPr>
          </a:p>
          <a:p>
            <a:pPr algn="ctr"/>
            <a:r>
              <a:rPr lang="nb-NO" sz="2400" dirty="0" smtClean="0">
                <a:solidFill>
                  <a:prstClr val="white"/>
                </a:solidFill>
                <a:latin typeface="Calibri Light" panose="020F0302020204030204" pitchFamily="34" charset="0"/>
              </a:rPr>
              <a:t>Organisering og styring</a:t>
            </a:r>
          </a:p>
          <a:p>
            <a:pPr algn="ctr"/>
            <a:endParaRPr lang="nb-NO" sz="800"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4114998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93" r="5877" b="5671"/>
          <a:stretch/>
        </p:blipFill>
        <p:spPr bwMode="auto">
          <a:xfrm>
            <a:off x="0" y="51470"/>
            <a:ext cx="9144000" cy="468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32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83518"/>
            <a:ext cx="463705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Sylinder 5"/>
          <p:cNvSpPr txBox="1"/>
          <p:nvPr/>
        </p:nvSpPr>
        <p:spPr>
          <a:xfrm>
            <a:off x="611560" y="1059582"/>
            <a:ext cx="3528392" cy="258532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nb-NO" sz="1600" dirty="0" smtClean="0">
                <a:solidFill>
                  <a:prstClr val="black"/>
                </a:solidFill>
              </a:rPr>
              <a:t>Over</a:t>
            </a:r>
            <a:r>
              <a:rPr lang="nb-NO" sz="1600" dirty="0" smtClean="0">
                <a:solidFill>
                  <a:prstClr val="black"/>
                </a:solidFill>
              </a:rPr>
              <a:t> 30 </a:t>
            </a:r>
            <a:r>
              <a:rPr lang="nb-NO" sz="1600" dirty="0" smtClean="0">
                <a:solidFill>
                  <a:prstClr val="black"/>
                </a:solidFill>
              </a:rPr>
              <a:t>000 sidevisninger per måned</a:t>
            </a:r>
          </a:p>
          <a:p>
            <a:pPr marL="285750" indent="-285750">
              <a:spcBef>
                <a:spcPts val="600"/>
              </a:spcBef>
              <a:spcAft>
                <a:spcPts val="600"/>
              </a:spcAft>
              <a:buFont typeface="Arial" panose="020B0604020202020204" pitchFamily="34" charset="0"/>
              <a:buChar char="•"/>
            </a:pPr>
            <a:r>
              <a:rPr lang="nb-NO" sz="1600" dirty="0" smtClean="0">
                <a:solidFill>
                  <a:prstClr val="black"/>
                </a:solidFill>
              </a:rPr>
              <a:t>Over </a:t>
            </a:r>
            <a:r>
              <a:rPr lang="nb-NO" sz="1600" dirty="0" smtClean="0">
                <a:solidFill>
                  <a:prstClr val="black"/>
                </a:solidFill>
              </a:rPr>
              <a:t>6500 </a:t>
            </a:r>
            <a:r>
              <a:rPr lang="nb-NO" sz="1600" dirty="0" smtClean="0">
                <a:solidFill>
                  <a:prstClr val="black"/>
                </a:solidFill>
              </a:rPr>
              <a:t>registrerte brukere</a:t>
            </a:r>
          </a:p>
          <a:p>
            <a:pPr marL="285750" indent="-285750">
              <a:spcBef>
                <a:spcPts val="600"/>
              </a:spcBef>
              <a:spcAft>
                <a:spcPts val="600"/>
              </a:spcAft>
              <a:buFont typeface="Arial" panose="020B0604020202020204" pitchFamily="34" charset="0"/>
              <a:buChar char="•"/>
            </a:pPr>
            <a:r>
              <a:rPr lang="nb-NO" sz="1600" dirty="0" smtClean="0">
                <a:solidFill>
                  <a:prstClr val="black"/>
                </a:solidFill>
              </a:rPr>
              <a:t>Over 200 </a:t>
            </a:r>
            <a:r>
              <a:rPr lang="nb-NO" sz="1600" dirty="0" smtClean="0">
                <a:solidFill>
                  <a:prstClr val="black"/>
                </a:solidFill>
              </a:rPr>
              <a:t>kursarrangement publisert</a:t>
            </a:r>
          </a:p>
          <a:p>
            <a:pPr marL="285750" indent="-285750">
              <a:spcBef>
                <a:spcPts val="600"/>
              </a:spcBef>
              <a:spcAft>
                <a:spcPts val="600"/>
              </a:spcAft>
              <a:buFont typeface="Arial" panose="020B0604020202020204" pitchFamily="34" charset="0"/>
              <a:buChar char="•"/>
            </a:pPr>
            <a:r>
              <a:rPr lang="nb-NO" sz="1600" dirty="0" smtClean="0">
                <a:solidFill>
                  <a:prstClr val="black"/>
                </a:solidFill>
              </a:rPr>
              <a:t>14 faglige tema</a:t>
            </a:r>
          </a:p>
          <a:p>
            <a:pPr marL="285750" indent="-285750">
              <a:spcBef>
                <a:spcPts val="600"/>
              </a:spcBef>
              <a:spcAft>
                <a:spcPts val="600"/>
              </a:spcAft>
              <a:buFont typeface="Arial" panose="020B0604020202020204" pitchFamily="34" charset="0"/>
              <a:buChar char="•"/>
            </a:pPr>
            <a:r>
              <a:rPr lang="nb-NO" sz="1600" dirty="0" smtClean="0">
                <a:solidFill>
                  <a:prstClr val="black"/>
                </a:solidFill>
              </a:rPr>
              <a:t>Over 60</a:t>
            </a:r>
            <a:r>
              <a:rPr lang="nb-NO" sz="1600" dirty="0" smtClean="0">
                <a:solidFill>
                  <a:prstClr val="black"/>
                </a:solidFill>
              </a:rPr>
              <a:t> </a:t>
            </a:r>
            <a:r>
              <a:rPr lang="nb-NO" sz="1600" dirty="0" smtClean="0">
                <a:solidFill>
                  <a:prstClr val="black"/>
                </a:solidFill>
              </a:rPr>
              <a:t>e-læringskurs</a:t>
            </a:r>
          </a:p>
          <a:p>
            <a:pPr marL="285750" indent="-285750">
              <a:spcBef>
                <a:spcPts val="600"/>
              </a:spcBef>
              <a:spcAft>
                <a:spcPts val="600"/>
              </a:spcAft>
              <a:buFont typeface="Arial" panose="020B0604020202020204" pitchFamily="34" charset="0"/>
              <a:buChar char="•"/>
            </a:pPr>
            <a:r>
              <a:rPr lang="nb-NO" sz="1600" dirty="0" smtClean="0">
                <a:solidFill>
                  <a:prstClr val="black"/>
                </a:solidFill>
              </a:rPr>
              <a:t>Over 100 </a:t>
            </a:r>
            <a:r>
              <a:rPr lang="nb-NO" sz="1600" dirty="0" smtClean="0">
                <a:solidFill>
                  <a:prstClr val="black"/>
                </a:solidFill>
              </a:rPr>
              <a:t>filmer</a:t>
            </a:r>
            <a:endParaRPr lang="nb-NO" sz="1600" dirty="0">
              <a:solidFill>
                <a:prstClr val="black"/>
              </a:solidFill>
            </a:endParaRPr>
          </a:p>
        </p:txBody>
      </p:sp>
    </p:spTree>
    <p:extLst>
      <p:ext uri="{BB962C8B-B14F-4D97-AF65-F5344CB8AC3E}">
        <p14:creationId xmlns:p14="http://schemas.microsoft.com/office/powerpoint/2010/main" val="345210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08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56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641"/>
            <a:ext cx="9180512" cy="516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8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60000" cy="526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55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53"/>
          <a:stretch/>
        </p:blipFill>
        <p:spPr bwMode="auto">
          <a:xfrm>
            <a:off x="32879" y="29856"/>
            <a:ext cx="9162925" cy="549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971600" y="915566"/>
            <a:ext cx="2232248" cy="369332"/>
          </a:xfrm>
          <a:prstGeom prst="rect">
            <a:avLst/>
          </a:prstGeom>
          <a:noFill/>
        </p:spPr>
        <p:txBody>
          <a:bodyPr wrap="square" rtlCol="0">
            <a:spAutoFit/>
          </a:bodyPr>
          <a:lstStyle/>
          <a:p>
            <a:endParaRPr lang="nb-NO" dirty="0">
              <a:solidFill>
                <a:prstClr val="black"/>
              </a:solidFill>
            </a:endParaRPr>
          </a:p>
        </p:txBody>
      </p:sp>
      <p:sp>
        <p:nvSpPr>
          <p:cNvPr id="6" name="Rektangel 5"/>
          <p:cNvSpPr/>
          <p:nvPr/>
        </p:nvSpPr>
        <p:spPr>
          <a:xfrm>
            <a:off x="971600" y="915567"/>
            <a:ext cx="2232248"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TekstSylinder 6"/>
          <p:cNvSpPr txBox="1"/>
          <p:nvPr/>
        </p:nvSpPr>
        <p:spPr>
          <a:xfrm>
            <a:off x="899592" y="843558"/>
            <a:ext cx="2304256" cy="2893100"/>
          </a:xfrm>
          <a:prstGeom prst="rect">
            <a:avLst/>
          </a:prstGeom>
          <a:noFill/>
        </p:spPr>
        <p:txBody>
          <a:bodyPr wrap="square" rtlCol="0">
            <a:spAutoFit/>
          </a:bodyPr>
          <a:lstStyle/>
          <a:p>
            <a:pPr algn="ctr"/>
            <a:r>
              <a:rPr lang="nb-NO" sz="1400" b="1" dirty="0" smtClean="0">
                <a:solidFill>
                  <a:prstClr val="black"/>
                </a:solidFill>
                <a:latin typeface="Bradley Hand ITC" panose="03070402050302030203" pitchFamily="66" charset="0"/>
              </a:rPr>
              <a:t>Hei!</a:t>
            </a:r>
          </a:p>
          <a:p>
            <a:pPr algn="ctr"/>
            <a:endParaRPr lang="nb-NO" sz="1400" b="1" dirty="0" smtClean="0">
              <a:solidFill>
                <a:prstClr val="black"/>
              </a:solidFill>
              <a:latin typeface="Bradley Hand ITC" panose="03070402050302030203" pitchFamily="66" charset="0"/>
            </a:endParaRPr>
          </a:p>
          <a:p>
            <a:pPr algn="ctr"/>
            <a:r>
              <a:rPr lang="nb-NO" sz="1400" b="1" dirty="0" smtClean="0">
                <a:solidFill>
                  <a:prstClr val="black"/>
                </a:solidFill>
                <a:latin typeface="Bradley Hand ITC" panose="03070402050302030203" pitchFamily="66" charset="0"/>
              </a:rPr>
              <a:t>Ta gjerne kontakt med oss på epost </a:t>
            </a:r>
          </a:p>
          <a:p>
            <a:pPr algn="ctr"/>
            <a:r>
              <a:rPr lang="nb-NO" sz="1400" b="1" dirty="0" smtClean="0">
                <a:solidFill>
                  <a:prstClr val="black"/>
                </a:solidFill>
                <a:latin typeface="Bradley Hand ITC" panose="03070402050302030203" pitchFamily="66" charset="0"/>
                <a:hlinkClick r:id="rId4"/>
              </a:rPr>
              <a:t>kompetansebroen@ahus.no</a:t>
            </a:r>
            <a:endParaRPr lang="nb-NO" sz="1400" b="1" dirty="0" smtClean="0">
              <a:solidFill>
                <a:prstClr val="black"/>
              </a:solidFill>
              <a:latin typeface="Bradley Hand ITC" panose="03070402050302030203" pitchFamily="66" charset="0"/>
            </a:endParaRPr>
          </a:p>
          <a:p>
            <a:pPr algn="ctr"/>
            <a:endParaRPr lang="nb-NO" sz="1400" b="1" dirty="0">
              <a:solidFill>
                <a:prstClr val="black"/>
              </a:solidFill>
              <a:latin typeface="Bradley Hand ITC" panose="03070402050302030203" pitchFamily="66" charset="0"/>
            </a:endParaRPr>
          </a:p>
          <a:p>
            <a:pPr algn="ctr"/>
            <a:r>
              <a:rPr lang="nb-NO" sz="1400" b="1" dirty="0" smtClean="0">
                <a:solidFill>
                  <a:prstClr val="black"/>
                </a:solidFill>
                <a:latin typeface="Bradley Hand ITC" panose="03070402050302030203" pitchFamily="66" charset="0"/>
              </a:rPr>
              <a:t>Dere finner mer informasjon  under «Om oss» på </a:t>
            </a:r>
            <a:r>
              <a:rPr lang="nb-NO" sz="1400" b="1" dirty="0" smtClean="0">
                <a:solidFill>
                  <a:prstClr val="black"/>
                </a:solidFill>
                <a:latin typeface="Bradley Hand ITC" panose="03070402050302030203" pitchFamily="66" charset="0"/>
                <a:hlinkClick r:id="rId5"/>
              </a:rPr>
              <a:t>www.kompetansebroen.no</a:t>
            </a:r>
            <a:r>
              <a:rPr lang="nb-NO" sz="1400" b="1" dirty="0" smtClean="0">
                <a:solidFill>
                  <a:prstClr val="black"/>
                </a:solidFill>
                <a:latin typeface="Bradley Hand ITC" panose="03070402050302030203" pitchFamily="66" charset="0"/>
              </a:rPr>
              <a:t>   </a:t>
            </a:r>
          </a:p>
          <a:p>
            <a:pPr algn="ctr"/>
            <a:endParaRPr lang="nb-NO" sz="1400" b="1" dirty="0">
              <a:solidFill>
                <a:prstClr val="black"/>
              </a:solidFill>
              <a:latin typeface="Bradley Hand ITC" panose="03070402050302030203" pitchFamily="66" charset="0"/>
            </a:endParaRPr>
          </a:p>
          <a:p>
            <a:pPr algn="ctr"/>
            <a:r>
              <a:rPr lang="nb-NO" sz="1400" b="1" dirty="0" smtClean="0">
                <a:solidFill>
                  <a:prstClr val="black"/>
                </a:solidFill>
                <a:latin typeface="Bradley Hand ITC" panose="03070402050302030203" pitchFamily="66" charset="0"/>
              </a:rPr>
              <a:t>Hilsen </a:t>
            </a:r>
          </a:p>
          <a:p>
            <a:pPr algn="ctr"/>
            <a:r>
              <a:rPr lang="nb-NO" sz="1400" b="1" dirty="0" smtClean="0">
                <a:solidFill>
                  <a:prstClr val="black"/>
                </a:solidFill>
                <a:latin typeface="Bradley Hand ITC" panose="03070402050302030203" pitchFamily="66" charset="0"/>
              </a:rPr>
              <a:t>Team Kompetansebroen</a:t>
            </a:r>
          </a:p>
        </p:txBody>
      </p:sp>
    </p:spTree>
    <p:extLst>
      <p:ext uri="{BB962C8B-B14F-4D97-AF65-F5344CB8AC3E}">
        <p14:creationId xmlns:p14="http://schemas.microsoft.com/office/powerpoint/2010/main" val="362241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D10F"/>
        </a:solidFill>
        <a:effectLst/>
      </p:bgPr>
    </p:bg>
    <p:spTree>
      <p:nvGrpSpPr>
        <p:cNvPr id="1" name=""/>
        <p:cNvGrpSpPr/>
        <p:nvPr/>
      </p:nvGrpSpPr>
      <p:grpSpPr>
        <a:xfrm>
          <a:off x="0" y="0"/>
          <a:ext cx="0" cy="0"/>
          <a:chOff x="0" y="0"/>
          <a:chExt cx="0" cy="0"/>
        </a:xfrm>
      </p:grpSpPr>
      <p:sp>
        <p:nvSpPr>
          <p:cNvPr id="5" name="Rektangel 4"/>
          <p:cNvSpPr/>
          <p:nvPr/>
        </p:nvSpPr>
        <p:spPr>
          <a:xfrm>
            <a:off x="1187624" y="1199530"/>
            <a:ext cx="6912768" cy="2308324"/>
          </a:xfrm>
          <a:prstGeom prst="rect">
            <a:avLst/>
          </a:prstGeom>
        </p:spPr>
        <p:txBody>
          <a:bodyPr wrap="square">
            <a:spAutoFit/>
          </a:bodyPr>
          <a:lstStyle/>
          <a:p>
            <a:r>
              <a:rPr lang="nb-NO" sz="3600" dirty="0" smtClean="0">
                <a:solidFill>
                  <a:prstClr val="white"/>
                </a:solidFill>
                <a:latin typeface="Calibri Light" panose="020F0302020204030204" pitchFamily="34" charset="0"/>
              </a:rPr>
              <a:t>En </a:t>
            </a:r>
            <a:r>
              <a:rPr lang="nb-NO" sz="3600" dirty="0">
                <a:solidFill>
                  <a:prstClr val="white"/>
                </a:solidFill>
                <a:latin typeface="Calibri Light" panose="020F0302020204030204" pitchFamily="34" charset="0"/>
              </a:rPr>
              <a:t>god helsetjeneste er avhengig av at vi deler kompetanse, og vi har mye å dele. Derfor har vi sammen etablert en </a:t>
            </a:r>
            <a:r>
              <a:rPr lang="nb-NO" sz="3600" dirty="0" smtClean="0">
                <a:solidFill>
                  <a:prstClr val="white"/>
                </a:solidFill>
                <a:latin typeface="Calibri Light" panose="020F0302020204030204" pitchFamily="34" charset="0"/>
              </a:rPr>
              <a:t>kompetanseplattform!</a:t>
            </a:r>
            <a:endParaRPr lang="nb-NO" sz="3600" dirty="0">
              <a:solidFill>
                <a:prstClr val="white"/>
              </a:solidFill>
              <a:latin typeface="Calibri Light" panose="020F0302020204030204" pitchFamily="34" charset="0"/>
            </a:endParaRPr>
          </a:p>
        </p:txBody>
      </p:sp>
    </p:spTree>
    <p:extLst>
      <p:ext uri="{BB962C8B-B14F-4D97-AF65-F5344CB8AC3E}">
        <p14:creationId xmlns:p14="http://schemas.microsoft.com/office/powerpoint/2010/main" val="4154331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6"/>
            <a:ext cx="9252520" cy="519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vinklet trekant 3"/>
          <p:cNvSpPr/>
          <p:nvPr/>
        </p:nvSpPr>
        <p:spPr>
          <a:xfrm>
            <a:off x="0" y="0"/>
            <a:ext cx="9144000" cy="5143500"/>
          </a:xfrm>
          <a:prstGeom prst="rtTriangle">
            <a:avLst/>
          </a:prstGeom>
          <a:solidFill>
            <a:srgbClr val="F2D10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p:nvSpPr>
        <p:spPr>
          <a:xfrm>
            <a:off x="5250843" y="2643758"/>
            <a:ext cx="3713645" cy="400110"/>
          </a:xfrm>
          <a:prstGeom prst="rect">
            <a:avLst/>
          </a:prstGeom>
          <a:noFill/>
        </p:spPr>
        <p:txBody>
          <a:bodyPr wrap="none" rtlCol="0">
            <a:spAutoFit/>
          </a:bodyPr>
          <a:lstStyle/>
          <a:p>
            <a:r>
              <a:rPr lang="nb-NO" sz="2000" b="1" dirty="0" smtClean="0">
                <a:solidFill>
                  <a:srgbClr val="F2D10F"/>
                </a:solidFill>
              </a:rPr>
              <a:t>Få Kompetansebroen som «</a:t>
            </a:r>
            <a:r>
              <a:rPr lang="nb-NO" sz="2000" b="1" dirty="0" err="1" smtClean="0">
                <a:solidFill>
                  <a:srgbClr val="F2D10F"/>
                </a:solidFill>
              </a:rPr>
              <a:t>App</a:t>
            </a:r>
            <a:r>
              <a:rPr lang="nb-NO" sz="2000" b="1" dirty="0" smtClean="0">
                <a:solidFill>
                  <a:srgbClr val="F2D10F"/>
                </a:solidFill>
              </a:rPr>
              <a:t>»</a:t>
            </a:r>
            <a:endParaRPr lang="nb-NO" sz="2000" b="1" dirty="0">
              <a:solidFill>
                <a:srgbClr val="F2D10F"/>
              </a:solidFill>
            </a:endParaRPr>
          </a:p>
        </p:txBody>
      </p:sp>
      <p:sp>
        <p:nvSpPr>
          <p:cNvPr id="9" name="TekstSylinder 8"/>
          <p:cNvSpPr txBox="1"/>
          <p:nvPr/>
        </p:nvSpPr>
        <p:spPr>
          <a:xfrm>
            <a:off x="398984" y="2643758"/>
            <a:ext cx="3236912" cy="400110"/>
          </a:xfrm>
          <a:prstGeom prst="rect">
            <a:avLst/>
          </a:prstGeom>
          <a:noFill/>
        </p:spPr>
        <p:txBody>
          <a:bodyPr wrap="none" rtlCol="0">
            <a:spAutoFit/>
          </a:bodyPr>
          <a:lstStyle/>
          <a:p>
            <a:r>
              <a:rPr lang="nb-NO" sz="2000" b="1" dirty="0" smtClean="0">
                <a:solidFill>
                  <a:schemeClr val="bg1"/>
                </a:solidFill>
              </a:rPr>
              <a:t>Meld deg på vårt nyhetsbrev</a:t>
            </a:r>
            <a:endParaRPr lang="nb-NO" sz="2000" b="1" dirty="0">
              <a:solidFill>
                <a:schemeClr val="bg1"/>
              </a:solidFill>
            </a:endParaRPr>
          </a:p>
        </p:txBody>
      </p:sp>
    </p:spTree>
    <p:extLst>
      <p:ext uri="{BB962C8B-B14F-4D97-AF65-F5344CB8AC3E}">
        <p14:creationId xmlns:p14="http://schemas.microsoft.com/office/powerpoint/2010/main" val="2207988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 y="-24911"/>
            <a:ext cx="9143999" cy="519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Sylinder 2"/>
          <p:cNvSpPr txBox="1"/>
          <p:nvPr/>
        </p:nvSpPr>
        <p:spPr>
          <a:xfrm>
            <a:off x="1873476" y="4587974"/>
            <a:ext cx="5002780" cy="369332"/>
          </a:xfrm>
          <a:prstGeom prst="rect">
            <a:avLst/>
          </a:prstGeom>
          <a:noFill/>
        </p:spPr>
        <p:txBody>
          <a:bodyPr wrap="none" rtlCol="0">
            <a:spAutoFit/>
          </a:bodyPr>
          <a:lstStyle/>
          <a:p>
            <a:r>
              <a:rPr lang="nb-NO" dirty="0" smtClean="0">
                <a:solidFill>
                  <a:prstClr val="black"/>
                </a:solidFill>
              </a:rPr>
              <a:t>Klikk </a:t>
            </a:r>
            <a:r>
              <a:rPr lang="nb-NO" dirty="0" smtClean="0">
                <a:solidFill>
                  <a:prstClr val="black"/>
                </a:solidFill>
                <a:hlinkClick r:id="rId4"/>
              </a:rPr>
              <a:t>her</a:t>
            </a:r>
            <a:r>
              <a:rPr lang="nb-NO" dirty="0" smtClean="0">
                <a:solidFill>
                  <a:prstClr val="black"/>
                </a:solidFill>
              </a:rPr>
              <a:t> for å se en kort film om Kompetansebroen</a:t>
            </a:r>
            <a:endParaRPr lang="nb-NO" dirty="0">
              <a:solidFill>
                <a:prstClr val="black"/>
              </a:solidFill>
            </a:endParaRPr>
          </a:p>
        </p:txBody>
      </p:sp>
    </p:spTree>
    <p:extLst>
      <p:ext uri="{BB962C8B-B14F-4D97-AF65-F5344CB8AC3E}">
        <p14:creationId xmlns:p14="http://schemas.microsoft.com/office/powerpoint/2010/main" val="115960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D10F"/>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07529991"/>
              </p:ext>
            </p:extLst>
          </p:nvPr>
        </p:nvGraphicFramePr>
        <p:xfrm>
          <a:off x="251520" y="627534"/>
          <a:ext cx="84249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Sylinder 4"/>
          <p:cNvSpPr txBox="1"/>
          <p:nvPr/>
        </p:nvSpPr>
        <p:spPr>
          <a:xfrm>
            <a:off x="6012160" y="699542"/>
            <a:ext cx="1872208" cy="369332"/>
          </a:xfrm>
          <a:prstGeom prst="rect">
            <a:avLst/>
          </a:prstGeom>
          <a:noFill/>
        </p:spPr>
        <p:txBody>
          <a:bodyPr wrap="square" rtlCol="0">
            <a:spAutoFit/>
          </a:bodyPr>
          <a:lstStyle/>
          <a:p>
            <a:r>
              <a:rPr lang="nb-NO" dirty="0" smtClean="0">
                <a:solidFill>
                  <a:prstClr val="white"/>
                </a:solidFill>
              </a:rPr>
              <a:t>Oppstart 2016</a:t>
            </a:r>
            <a:endParaRPr lang="nb-NO" dirty="0">
              <a:solidFill>
                <a:prstClr val="white"/>
              </a:solidFill>
            </a:endParaRPr>
          </a:p>
        </p:txBody>
      </p:sp>
      <p:sp>
        <p:nvSpPr>
          <p:cNvPr id="6" name="TekstSylinder 5"/>
          <p:cNvSpPr txBox="1"/>
          <p:nvPr/>
        </p:nvSpPr>
        <p:spPr>
          <a:xfrm>
            <a:off x="179512" y="2571750"/>
            <a:ext cx="2736304" cy="369332"/>
          </a:xfrm>
          <a:prstGeom prst="rect">
            <a:avLst/>
          </a:prstGeom>
          <a:noFill/>
        </p:spPr>
        <p:txBody>
          <a:bodyPr wrap="square" rtlCol="0">
            <a:spAutoFit/>
          </a:bodyPr>
          <a:lstStyle/>
          <a:p>
            <a:r>
              <a:rPr lang="nb-NO" dirty="0" smtClean="0">
                <a:solidFill>
                  <a:prstClr val="white"/>
                </a:solidFill>
              </a:rPr>
              <a:t>Lansering 9.jan 2017</a:t>
            </a:r>
            <a:endParaRPr lang="nb-NO" dirty="0">
              <a:solidFill>
                <a:prstClr val="white"/>
              </a:solidFill>
            </a:endParaRPr>
          </a:p>
        </p:txBody>
      </p:sp>
      <p:sp>
        <p:nvSpPr>
          <p:cNvPr id="7" name="TekstSylinder 6"/>
          <p:cNvSpPr txBox="1"/>
          <p:nvPr/>
        </p:nvSpPr>
        <p:spPr>
          <a:xfrm>
            <a:off x="3059832" y="2571750"/>
            <a:ext cx="1872208" cy="369332"/>
          </a:xfrm>
          <a:prstGeom prst="rect">
            <a:avLst/>
          </a:prstGeom>
          <a:noFill/>
        </p:spPr>
        <p:txBody>
          <a:bodyPr wrap="square" rtlCol="0">
            <a:spAutoFit/>
          </a:bodyPr>
          <a:lstStyle/>
          <a:p>
            <a:r>
              <a:rPr lang="nb-NO" dirty="0" smtClean="0">
                <a:solidFill>
                  <a:prstClr val="white"/>
                </a:solidFill>
              </a:rPr>
              <a:t>Utvikling 2017</a:t>
            </a:r>
            <a:endParaRPr lang="nb-NO" dirty="0">
              <a:solidFill>
                <a:prstClr val="white"/>
              </a:solidFill>
            </a:endParaRPr>
          </a:p>
        </p:txBody>
      </p:sp>
      <p:sp>
        <p:nvSpPr>
          <p:cNvPr id="8" name="TekstSylinder 7"/>
          <p:cNvSpPr txBox="1"/>
          <p:nvPr/>
        </p:nvSpPr>
        <p:spPr>
          <a:xfrm>
            <a:off x="5940152" y="2571750"/>
            <a:ext cx="1872208" cy="369332"/>
          </a:xfrm>
          <a:prstGeom prst="rect">
            <a:avLst/>
          </a:prstGeom>
          <a:noFill/>
        </p:spPr>
        <p:txBody>
          <a:bodyPr wrap="square" rtlCol="0">
            <a:spAutoFit/>
          </a:bodyPr>
          <a:lstStyle/>
          <a:p>
            <a:r>
              <a:rPr lang="nb-NO" dirty="0" smtClean="0">
                <a:solidFill>
                  <a:prstClr val="white"/>
                </a:solidFill>
              </a:rPr>
              <a:t>Drift 2018 -</a:t>
            </a:r>
            <a:endParaRPr lang="nb-NO" dirty="0">
              <a:solidFill>
                <a:prstClr val="white"/>
              </a:solidFill>
            </a:endParaRPr>
          </a:p>
        </p:txBody>
      </p:sp>
      <p:sp>
        <p:nvSpPr>
          <p:cNvPr id="9" name="TekstSylinder 8"/>
          <p:cNvSpPr txBox="1"/>
          <p:nvPr/>
        </p:nvSpPr>
        <p:spPr>
          <a:xfrm>
            <a:off x="179512" y="699542"/>
            <a:ext cx="2016224" cy="369332"/>
          </a:xfrm>
          <a:prstGeom prst="rect">
            <a:avLst/>
          </a:prstGeom>
          <a:noFill/>
        </p:spPr>
        <p:txBody>
          <a:bodyPr wrap="square" rtlCol="0">
            <a:spAutoFit/>
          </a:bodyPr>
          <a:lstStyle/>
          <a:p>
            <a:r>
              <a:rPr lang="nb-NO" dirty="0" smtClean="0">
                <a:solidFill>
                  <a:prstClr val="white"/>
                </a:solidFill>
              </a:rPr>
              <a:t>Pilotprosjekt 2014</a:t>
            </a:r>
            <a:endParaRPr lang="nb-NO" dirty="0">
              <a:solidFill>
                <a:prstClr val="white"/>
              </a:solidFill>
            </a:endParaRPr>
          </a:p>
        </p:txBody>
      </p:sp>
      <p:sp>
        <p:nvSpPr>
          <p:cNvPr id="10" name="TekstSylinder 9"/>
          <p:cNvSpPr txBox="1"/>
          <p:nvPr/>
        </p:nvSpPr>
        <p:spPr>
          <a:xfrm>
            <a:off x="3059832" y="699542"/>
            <a:ext cx="2808312" cy="369332"/>
          </a:xfrm>
          <a:prstGeom prst="rect">
            <a:avLst/>
          </a:prstGeom>
          <a:noFill/>
        </p:spPr>
        <p:txBody>
          <a:bodyPr wrap="square" rtlCol="0">
            <a:spAutoFit/>
          </a:bodyPr>
          <a:lstStyle/>
          <a:p>
            <a:r>
              <a:rPr lang="nb-NO" dirty="0" smtClean="0">
                <a:solidFill>
                  <a:prstClr val="white"/>
                </a:solidFill>
              </a:rPr>
              <a:t>Kartlegging og søknad 2015</a:t>
            </a:r>
            <a:endParaRPr lang="nb-NO" dirty="0">
              <a:solidFill>
                <a:prstClr val="white"/>
              </a:solidFill>
            </a:endParaRPr>
          </a:p>
        </p:txBody>
      </p:sp>
    </p:spTree>
    <p:extLst>
      <p:ext uri="{BB962C8B-B14F-4D97-AF65-F5344CB8AC3E}">
        <p14:creationId xmlns:p14="http://schemas.microsoft.com/office/powerpoint/2010/main" val="307659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1" r="3973"/>
          <a:stretch/>
        </p:blipFill>
        <p:spPr bwMode="auto">
          <a:xfrm>
            <a:off x="0" y="123478"/>
            <a:ext cx="91440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075556"/>
            <a:ext cx="4329890" cy="32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nuell innmating 5"/>
          <p:cNvSpPr/>
          <p:nvPr/>
        </p:nvSpPr>
        <p:spPr>
          <a:xfrm flipH="1">
            <a:off x="1259632" y="3363838"/>
            <a:ext cx="4329890" cy="936104"/>
          </a:xfrm>
          <a:prstGeom prst="flowChartManualInput">
            <a:avLst/>
          </a:prstGeom>
          <a:solidFill>
            <a:srgbClr val="F2D10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649391"/>
            <a:ext cx="720080" cy="29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p:cNvSpPr txBox="1"/>
          <p:nvPr/>
        </p:nvSpPr>
        <p:spPr>
          <a:xfrm>
            <a:off x="1331640" y="3939902"/>
            <a:ext cx="4041858" cy="369332"/>
          </a:xfrm>
          <a:prstGeom prst="rect">
            <a:avLst/>
          </a:prstGeom>
          <a:noFill/>
        </p:spPr>
        <p:txBody>
          <a:bodyPr wrap="square" rtlCol="0">
            <a:spAutoFit/>
          </a:bodyPr>
          <a:lstStyle/>
          <a:p>
            <a:r>
              <a:rPr lang="nb-NO" dirty="0" smtClean="0">
                <a:solidFill>
                  <a:prstClr val="white"/>
                </a:solidFill>
              </a:rPr>
              <a:t>Hvordan unngå KOLS-innleggelser?</a:t>
            </a:r>
            <a:endParaRPr lang="nb-NO" dirty="0">
              <a:solidFill>
                <a:prstClr val="white"/>
              </a:solidFill>
            </a:endParaRPr>
          </a:p>
        </p:txBody>
      </p:sp>
    </p:spTree>
    <p:extLst>
      <p:ext uri="{BB962C8B-B14F-4D97-AF65-F5344CB8AC3E}">
        <p14:creationId xmlns:p14="http://schemas.microsoft.com/office/powerpoint/2010/main" val="577362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07" r="5779"/>
          <a:stretch/>
        </p:blipFill>
        <p:spPr bwMode="auto">
          <a:xfrm>
            <a:off x="586740" y="0"/>
            <a:ext cx="7932420" cy="513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1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61"/>
            <a:ext cx="9143999" cy="521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8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8718"/>
            <a:ext cx="5976664" cy="500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36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64217"/>
            <a:ext cx="5542880" cy="494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8516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3178</TotalTime>
  <Words>1317</Words>
  <Application>Microsoft Office PowerPoint</Application>
  <PresentationFormat>Skjermfremvisning (16:9)</PresentationFormat>
  <Paragraphs>108</Paragraphs>
  <Slides>20</Slides>
  <Notes>20</Notes>
  <HiddenSlides>0</HiddenSlides>
  <MMClips>0</MMClips>
  <ScaleCrop>false</ScaleCrop>
  <HeadingPairs>
    <vt:vector size="4" baseType="variant">
      <vt:variant>
        <vt:lpstr>Tema</vt:lpstr>
      </vt:variant>
      <vt:variant>
        <vt:i4>4</vt:i4>
      </vt:variant>
      <vt:variant>
        <vt:lpstr>Lysbildetitler</vt:lpstr>
      </vt:variant>
      <vt:variant>
        <vt:i4>20</vt:i4>
      </vt:variant>
    </vt:vector>
  </HeadingPairs>
  <TitlesOfParts>
    <vt:vector size="24" baseType="lpstr">
      <vt:lpstr>Office-tema</vt:lpstr>
      <vt:lpstr>3_Office-tema</vt:lpstr>
      <vt:lpstr>2_Office-tema</vt:lpstr>
      <vt:lpstr>1_Office-tema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Sør-Øst RHF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Sirevåg</dc:creator>
  <cp:lastModifiedBy>Kjersti Sirevåg</cp:lastModifiedBy>
  <cp:revision>130</cp:revision>
  <cp:lastPrinted>2019-03-04T19:13:30Z</cp:lastPrinted>
  <dcterms:created xsi:type="dcterms:W3CDTF">2017-09-13T12:45:11Z</dcterms:created>
  <dcterms:modified xsi:type="dcterms:W3CDTF">2019-03-12T09:04:13Z</dcterms:modified>
</cp:coreProperties>
</file>